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0" r:id="rId2"/>
    <p:sldId id="272" r:id="rId3"/>
    <p:sldId id="273" r:id="rId4"/>
    <p:sldId id="277" r:id="rId5"/>
    <p:sldId id="278" r:id="rId6"/>
    <p:sldId id="275" r:id="rId7"/>
    <p:sldId id="262" r:id="rId8"/>
    <p:sldId id="263" r:id="rId9"/>
    <p:sldId id="264" r:id="rId10"/>
    <p:sldId id="279" r:id="rId11"/>
    <p:sldId id="274" r:id="rId12"/>
    <p:sldId id="267" r:id="rId13"/>
    <p:sldId id="268" r:id="rId14"/>
    <p:sldId id="266" r:id="rId15"/>
    <p:sldId id="2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6AC"/>
    <a:srgbClr val="E79419"/>
    <a:srgbClr val="00B050"/>
    <a:srgbClr val="6029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519" autoAdjust="0"/>
  </p:normalViewPr>
  <p:slideViewPr>
    <p:cSldViewPr snapToGrid="0">
      <p:cViewPr varScale="1">
        <p:scale>
          <a:sx n="111" d="100"/>
          <a:sy n="111" d="100"/>
        </p:scale>
        <p:origin x="62" y="8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CCB4D0-CD4B-4B93-AF3B-9FD240D9DD15}" type="datetimeFigureOut">
              <a:rPr lang="en-CA" smtClean="0"/>
              <a:t>2023-09-11</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39AB91-EC3C-480C-8D33-9A2C7A63B103}" type="slidenum">
              <a:rPr lang="en-CA" smtClean="0"/>
              <a:t>‹#›</a:t>
            </a:fld>
            <a:endParaRPr lang="en-CA"/>
          </a:p>
        </p:txBody>
      </p:sp>
    </p:spTree>
    <p:extLst>
      <p:ext uri="{BB962C8B-B14F-4D97-AF65-F5344CB8AC3E}">
        <p14:creationId xmlns:p14="http://schemas.microsoft.com/office/powerpoint/2010/main" val="899235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kern="1200" dirty="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Review the learning objectives with the trainees</a:t>
            </a:r>
          </a:p>
          <a:p>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1</a:t>
            </a:fld>
            <a:endParaRPr lang="en-CA"/>
          </a:p>
        </p:txBody>
      </p:sp>
    </p:spTree>
    <p:extLst>
      <p:ext uri="{BB962C8B-B14F-4D97-AF65-F5344CB8AC3E}">
        <p14:creationId xmlns:p14="http://schemas.microsoft.com/office/powerpoint/2010/main" val="176000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a:solidFill>
                  <a:schemeClr val="tx1"/>
                </a:solidFill>
                <a:effectLst/>
                <a:latin typeface="+mn-lt"/>
                <a:ea typeface="+mn-ea"/>
                <a:cs typeface="+mn-cs"/>
              </a:rPr>
              <a:t>- Briefly define PEP</a:t>
            </a:r>
          </a:p>
          <a:p>
            <a:r>
              <a:rPr lang="en-CA" sz="1200" kern="1200" dirty="0">
                <a:solidFill>
                  <a:schemeClr val="tx1"/>
                </a:solidFill>
                <a:effectLst/>
                <a:latin typeface="+mn-lt"/>
                <a:ea typeface="+mn-ea"/>
                <a:cs typeface="+mn-cs"/>
              </a:rPr>
              <a:t>- When describing the impact of PrEP and PEP on the window period stress that testing interactions are opportunities to refer people to these prevention options; window period concerns should never discourage someone with a non-reactive test from pursuing PrEP/PEP</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10</a:t>
            </a:fld>
            <a:endParaRPr lang="en-CA"/>
          </a:p>
        </p:txBody>
      </p:sp>
    </p:spTree>
    <p:extLst>
      <p:ext uri="{BB962C8B-B14F-4D97-AF65-F5344CB8AC3E}">
        <p14:creationId xmlns:p14="http://schemas.microsoft.com/office/powerpoint/2010/main" val="12317823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a:solidFill>
                  <a:schemeClr val="tx1"/>
                </a:solidFill>
                <a:effectLst/>
                <a:latin typeface="+mn-lt"/>
                <a:ea typeface="+mn-ea"/>
                <a:cs typeface="+mn-cs"/>
              </a:rPr>
              <a:t>- Briefly define PrEP</a:t>
            </a:r>
          </a:p>
          <a:p>
            <a:r>
              <a:rPr lang="en-CA" sz="1200" kern="1200" dirty="0">
                <a:solidFill>
                  <a:schemeClr val="tx1"/>
                </a:solidFill>
                <a:effectLst/>
                <a:latin typeface="+mn-lt"/>
                <a:ea typeface="+mn-ea"/>
                <a:cs typeface="+mn-cs"/>
              </a:rPr>
              <a:t>- When describing the impact of PrEP and PEP on the window period stress that testing interactions are opportunities to refer people to these prevention options; window period concerns should never discourage someone with a non-reactive test from pursuing PrEP/PEP</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11</a:t>
            </a:fld>
            <a:endParaRPr lang="en-CA"/>
          </a:p>
        </p:txBody>
      </p:sp>
    </p:spTree>
    <p:extLst>
      <p:ext uri="{BB962C8B-B14F-4D97-AF65-F5344CB8AC3E}">
        <p14:creationId xmlns:p14="http://schemas.microsoft.com/office/powerpoint/2010/main" val="3463314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a:solidFill>
                  <a:schemeClr val="tx1"/>
                </a:solidFill>
                <a:effectLst/>
                <a:latin typeface="+mn-lt"/>
                <a:ea typeface="+mn-ea"/>
                <a:cs typeface="+mn-cs"/>
              </a:rPr>
              <a:t>-</a:t>
            </a:r>
            <a:r>
              <a:rPr lang="en-CA" sz="1200" kern="1200" baseline="0" dirty="0">
                <a:solidFill>
                  <a:schemeClr val="tx1"/>
                </a:solidFill>
                <a:effectLst/>
                <a:latin typeface="+mn-lt"/>
                <a:ea typeface="+mn-ea"/>
                <a:cs typeface="+mn-cs"/>
              </a:rPr>
              <a:t> W</a:t>
            </a:r>
            <a:r>
              <a:rPr lang="en-CA" sz="1200" kern="1200" dirty="0">
                <a:solidFill>
                  <a:schemeClr val="tx1"/>
                </a:solidFill>
                <a:effectLst/>
                <a:latin typeface="+mn-lt"/>
                <a:ea typeface="+mn-ea"/>
                <a:cs typeface="+mn-cs"/>
              </a:rPr>
              <a:t>e will go into more detail on reading and interpreting rapid testing results in the POC test module</a:t>
            </a:r>
          </a:p>
          <a:p>
            <a:r>
              <a:rPr lang="en-CA" sz="1200" kern="1200" dirty="0">
                <a:solidFill>
                  <a:schemeClr val="tx1"/>
                </a:solidFill>
                <a:effectLst/>
                <a:latin typeface="+mn-lt"/>
                <a:ea typeface="+mn-ea"/>
                <a:cs typeface="+mn-cs"/>
              </a:rPr>
              <a:t>- There is a laminated card available</a:t>
            </a:r>
            <a:r>
              <a:rPr lang="en-CA" sz="1200" kern="1200" baseline="0" dirty="0">
                <a:solidFill>
                  <a:schemeClr val="tx1"/>
                </a:solidFill>
                <a:effectLst/>
                <a:latin typeface="+mn-lt"/>
                <a:ea typeface="+mn-ea"/>
                <a:cs typeface="+mn-cs"/>
              </a:rPr>
              <a:t> at your site and on the testing website which provides multiple images of how the INSTI HIV results may actually appear </a:t>
            </a:r>
            <a:r>
              <a:rPr lang="en-CA" sz="1200" kern="1200" dirty="0">
                <a:solidFill>
                  <a:schemeClr val="tx1"/>
                </a:solidFill>
                <a:effectLst/>
                <a:latin typeface="+mn-lt"/>
                <a:ea typeface="+mn-ea"/>
                <a:cs typeface="+mn-cs"/>
              </a:rPr>
              <a:t>(a print copy should be available during training even if the rest of the handouts are shared electronically)</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12</a:t>
            </a:fld>
            <a:endParaRPr lang="en-CA"/>
          </a:p>
        </p:txBody>
      </p:sp>
    </p:spTree>
    <p:extLst>
      <p:ext uri="{BB962C8B-B14F-4D97-AF65-F5344CB8AC3E}">
        <p14:creationId xmlns:p14="http://schemas.microsoft.com/office/powerpoint/2010/main" val="336334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a:solidFill>
                  <a:schemeClr val="tx1"/>
                </a:solidFill>
                <a:effectLst/>
                <a:latin typeface="+mn-lt"/>
                <a:ea typeface="+mn-ea"/>
                <a:cs typeface="+mn-cs"/>
              </a:rPr>
              <a:t>- Note that the word seroconversion means that the body has produced antibodies; with modern laboratory tests a person can be diagnosed as HIV-positive even before antibodies are present</a:t>
            </a:r>
          </a:p>
          <a:p>
            <a:r>
              <a:rPr lang="en-CA" sz="1200" kern="1200" dirty="0">
                <a:solidFill>
                  <a:schemeClr val="tx1"/>
                </a:solidFill>
                <a:effectLst/>
                <a:latin typeface="+mn-lt"/>
                <a:ea typeface="+mn-ea"/>
                <a:cs typeface="+mn-cs"/>
              </a:rPr>
              <a:t>- We have not talked about HIV 1 versus HIV 2; briefly explain that HIV 1 is the most widespread worldwide, whereas HIV 2 is found principally in West Africa in about 5-10% of cases; both rapid testing and standard lab testing detect HIV 1 or HIV 2 </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13</a:t>
            </a:fld>
            <a:endParaRPr lang="en-CA"/>
          </a:p>
        </p:txBody>
      </p:sp>
    </p:spTree>
    <p:extLst>
      <p:ext uri="{BB962C8B-B14F-4D97-AF65-F5344CB8AC3E}">
        <p14:creationId xmlns:p14="http://schemas.microsoft.com/office/powerpoint/2010/main" val="2831397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CA" sz="1200" kern="1200" dirty="0">
                <a:solidFill>
                  <a:schemeClr val="tx1"/>
                </a:solidFill>
                <a:effectLst/>
                <a:latin typeface="+mn-lt"/>
                <a:ea typeface="+mn-ea"/>
                <a:cs typeface="+mn-cs"/>
              </a:rPr>
              <a:t>Relatively rare; non-HIV specific antibodies that occur during pregnancy or other immune variations can contribute</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14</a:t>
            </a:fld>
            <a:endParaRPr lang="en-CA"/>
          </a:p>
        </p:txBody>
      </p:sp>
    </p:spTree>
    <p:extLst>
      <p:ext uri="{BB962C8B-B14F-4D97-AF65-F5344CB8AC3E}">
        <p14:creationId xmlns:p14="http://schemas.microsoft.com/office/powerpoint/2010/main" val="1100740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CA" sz="1200" kern="1200">
                <a:solidFill>
                  <a:schemeClr val="tx1"/>
                </a:solidFill>
                <a:effectLst/>
                <a:latin typeface="+mn-lt"/>
                <a:ea typeface="+mn-ea"/>
                <a:cs typeface="+mn-cs"/>
              </a:rPr>
              <a:t>If the test is done carefully and quality control is maintained, false positives are uncommon</a:t>
            </a:r>
            <a:endParaRPr lang="en-CA"/>
          </a:p>
        </p:txBody>
      </p:sp>
      <p:sp>
        <p:nvSpPr>
          <p:cNvPr id="4" name="Slide Number Placeholder 3"/>
          <p:cNvSpPr>
            <a:spLocks noGrp="1"/>
          </p:cNvSpPr>
          <p:nvPr>
            <p:ph type="sldNum" sz="quarter" idx="10"/>
          </p:nvPr>
        </p:nvSpPr>
        <p:spPr/>
        <p:txBody>
          <a:bodyPr/>
          <a:lstStyle/>
          <a:p>
            <a:fld id="{EC39AB91-EC3C-480C-8D33-9A2C7A63B103}" type="slidenum">
              <a:rPr lang="en-CA" smtClean="0"/>
              <a:t>15</a:t>
            </a:fld>
            <a:endParaRPr lang="en-CA"/>
          </a:p>
        </p:txBody>
      </p:sp>
    </p:spTree>
    <p:extLst>
      <p:ext uri="{BB962C8B-B14F-4D97-AF65-F5344CB8AC3E}">
        <p14:creationId xmlns:p14="http://schemas.microsoft.com/office/powerpoint/2010/main" val="3304738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a:solidFill>
                  <a:schemeClr val="tx1"/>
                </a:solidFill>
                <a:effectLst/>
                <a:latin typeface="+mn-lt"/>
                <a:ea typeface="+mn-ea"/>
                <a:cs typeface="+mn-cs"/>
              </a:rPr>
              <a:t>- Define screening tests and diagnostic tests. Use Tinder versus actual dates to illustrate the difference. </a:t>
            </a:r>
          </a:p>
          <a:p>
            <a:pPr lvl="0"/>
            <a:r>
              <a:rPr lang="en-CA" sz="1200" kern="1200" dirty="0">
                <a:solidFill>
                  <a:schemeClr val="tx1"/>
                </a:solidFill>
                <a:effectLst/>
                <a:latin typeface="+mn-lt"/>
                <a:ea typeface="+mn-ea"/>
                <a:cs typeface="+mn-cs"/>
              </a:rPr>
              <a:t>- Note that the screening / diagnostic test approach is used for many illnesses not just HIV </a:t>
            </a:r>
            <a:r>
              <a:rPr lang="en-CA" sz="1200" kern="1200" dirty="0" err="1">
                <a:solidFill>
                  <a:schemeClr val="tx1"/>
                </a:solidFill>
                <a:effectLst/>
                <a:latin typeface="+mn-lt"/>
                <a:ea typeface="+mn-ea"/>
                <a:cs typeface="+mn-cs"/>
              </a:rPr>
              <a:t>ie</a:t>
            </a:r>
            <a:r>
              <a:rPr lang="en-CA" sz="1200" kern="1200" dirty="0">
                <a:solidFill>
                  <a:schemeClr val="tx1"/>
                </a:solidFill>
                <a:effectLst/>
                <a:latin typeface="+mn-lt"/>
                <a:ea typeface="+mn-ea"/>
                <a:cs typeface="+mn-cs"/>
              </a:rPr>
              <a:t>. Cancer</a:t>
            </a:r>
          </a:p>
          <a:p>
            <a:r>
              <a:rPr lang="en-CA" sz="1200" kern="1200" dirty="0">
                <a:solidFill>
                  <a:schemeClr val="tx1"/>
                </a:solidFill>
                <a:effectLst/>
                <a:latin typeface="+mn-lt"/>
                <a:ea typeface="+mn-ea"/>
                <a:cs typeface="+mn-cs"/>
              </a:rPr>
              <a:t>- Accuracy of both tests may be limited in the earliest stages of infection, which we will talk more about in this module</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2</a:t>
            </a:fld>
            <a:endParaRPr lang="en-CA"/>
          </a:p>
        </p:txBody>
      </p:sp>
    </p:spTree>
    <p:extLst>
      <p:ext uri="{BB962C8B-B14F-4D97-AF65-F5344CB8AC3E}">
        <p14:creationId xmlns:p14="http://schemas.microsoft.com/office/powerpoint/2010/main" val="2206887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a:solidFill>
                  <a:schemeClr val="tx1"/>
                </a:solidFill>
                <a:effectLst/>
                <a:latin typeface="+mn-lt"/>
                <a:ea typeface="+mn-ea"/>
                <a:cs typeface="+mn-cs"/>
              </a:rPr>
              <a:t>- Talk at a high level about the two testing processes in Ontario – resist going down into the details of the tests at this stage</a:t>
            </a:r>
          </a:p>
          <a:p>
            <a:pPr lvl="0"/>
            <a:r>
              <a:rPr lang="en-CA" sz="1200" kern="1200" dirty="0">
                <a:solidFill>
                  <a:schemeClr val="tx1"/>
                </a:solidFill>
                <a:effectLst/>
                <a:latin typeface="+mn-lt"/>
                <a:ea typeface="+mn-ea"/>
                <a:cs typeface="+mn-cs"/>
              </a:rPr>
              <a:t>- Connect/refer to material introduced in epidemiology and organization of the Ontario testing program – typically the first session of the day</a:t>
            </a:r>
          </a:p>
          <a:p>
            <a:r>
              <a:rPr lang="en-CA" sz="1200" kern="1200" dirty="0">
                <a:solidFill>
                  <a:schemeClr val="tx1"/>
                </a:solidFill>
                <a:effectLst/>
                <a:latin typeface="+mn-lt"/>
                <a:ea typeface="+mn-ea"/>
                <a:cs typeface="+mn-cs"/>
              </a:rPr>
              <a:t>- Link understanding the tests to understanding the process of infection</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3</a:t>
            </a:fld>
            <a:endParaRPr lang="en-CA"/>
          </a:p>
        </p:txBody>
      </p:sp>
    </p:spTree>
    <p:extLst>
      <p:ext uri="{BB962C8B-B14F-4D97-AF65-F5344CB8AC3E}">
        <p14:creationId xmlns:p14="http://schemas.microsoft.com/office/powerpoint/2010/main" val="2090769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a:solidFill>
                  <a:schemeClr val="tx1"/>
                </a:solidFill>
                <a:effectLst/>
                <a:latin typeface="+mn-lt"/>
                <a:ea typeface="+mn-ea"/>
                <a:cs typeface="+mn-cs"/>
              </a:rPr>
              <a:t>- Briefly summarize the things that tests can measure </a:t>
            </a:r>
          </a:p>
          <a:p>
            <a:pPr lvl="0"/>
            <a:r>
              <a:rPr lang="en-CA" sz="1200" kern="1200" dirty="0">
                <a:solidFill>
                  <a:schemeClr val="tx1"/>
                </a:solidFill>
                <a:effectLst/>
                <a:latin typeface="+mn-lt"/>
                <a:ea typeface="+mn-ea"/>
                <a:cs typeface="+mn-cs"/>
              </a:rPr>
              <a:t>- Mention that targets are chosen to detect HIV reliably and as early as possible in the window period (there will be more detail later)</a:t>
            </a:r>
          </a:p>
          <a:p>
            <a:r>
              <a:rPr lang="en-CA" sz="1200" kern="1200" dirty="0">
                <a:solidFill>
                  <a:schemeClr val="tx1"/>
                </a:solidFill>
                <a:effectLst/>
                <a:latin typeface="+mn-lt"/>
                <a:ea typeface="+mn-ea"/>
                <a:cs typeface="+mn-cs"/>
              </a:rPr>
              <a:t>- Unless asked, do not go into detail about the history of testing/other tests</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4</a:t>
            </a:fld>
            <a:endParaRPr lang="en-CA"/>
          </a:p>
        </p:txBody>
      </p:sp>
    </p:spTree>
    <p:extLst>
      <p:ext uri="{BB962C8B-B14F-4D97-AF65-F5344CB8AC3E}">
        <p14:creationId xmlns:p14="http://schemas.microsoft.com/office/powerpoint/2010/main" val="792360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a:solidFill>
                  <a:schemeClr val="tx1"/>
                </a:solidFill>
                <a:effectLst/>
                <a:latin typeface="+mn-lt"/>
                <a:ea typeface="+mn-ea"/>
                <a:cs typeface="+mn-cs"/>
              </a:rPr>
              <a:t>- Focus on the timeline first – discussing how it takes time for the virus to reach the blood, how p24 is one of the first measurable parts of HIV, and how it takes nearly three weeks to develop antibodies</a:t>
            </a:r>
          </a:p>
          <a:p>
            <a:pPr marL="171450" indent="-171450">
              <a:buFontTx/>
              <a:buChar char="-"/>
            </a:pPr>
            <a:r>
              <a:rPr lang="en-CA" sz="1200" kern="1200" dirty="0">
                <a:solidFill>
                  <a:schemeClr val="tx1"/>
                </a:solidFill>
                <a:effectLst/>
                <a:latin typeface="+mn-lt"/>
                <a:ea typeface="+mn-ea"/>
                <a:cs typeface="+mn-cs"/>
              </a:rPr>
              <a:t>Talk about how acute infection may cause symptoms that prompt testing – point participants to a more detailed summary of acute infection symptoms in their package</a:t>
            </a:r>
          </a:p>
          <a:p>
            <a:pPr lvl="0"/>
            <a:r>
              <a:rPr lang="en-CA" sz="1200" kern="1200" dirty="0">
                <a:solidFill>
                  <a:schemeClr val="tx1"/>
                </a:solidFill>
                <a:effectLst/>
                <a:latin typeface="+mn-lt"/>
                <a:ea typeface="+mn-ea"/>
                <a:cs typeface="+mn-cs"/>
              </a:rPr>
              <a:t>- This timeline of infection also dictates the laboratory tests used in Ontario and when they are most effective; rapid testing measures antibodies (yellow); standard testing measures antibodies and a part of the virus called p24 (yellow + green) and can detect infection earlier than antibodies alone.</a:t>
            </a:r>
          </a:p>
          <a:p>
            <a:r>
              <a:rPr lang="en-CA" sz="1200" kern="1200" dirty="0">
                <a:solidFill>
                  <a:schemeClr val="tx1"/>
                </a:solidFill>
                <a:effectLst/>
                <a:latin typeface="+mn-lt"/>
                <a:ea typeface="+mn-ea"/>
                <a:cs typeface="+mn-cs"/>
              </a:rPr>
              <a:t>- HIV-PCR testing which could measure the HIV virus (purple line) is rarely used in Ontario, except for infants</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5</a:t>
            </a:fld>
            <a:endParaRPr lang="en-CA"/>
          </a:p>
        </p:txBody>
      </p:sp>
    </p:spTree>
    <p:extLst>
      <p:ext uri="{BB962C8B-B14F-4D97-AF65-F5344CB8AC3E}">
        <p14:creationId xmlns:p14="http://schemas.microsoft.com/office/powerpoint/2010/main" val="1934080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a:solidFill>
                  <a:schemeClr val="tx1"/>
                </a:solidFill>
                <a:effectLst/>
                <a:latin typeface="+mn-lt"/>
                <a:ea typeface="+mn-ea"/>
                <a:cs typeface="+mn-cs"/>
              </a:rPr>
              <a:t>- This slide is a summary of what testing can measure and when</a:t>
            </a:r>
          </a:p>
          <a:p>
            <a:pPr lvl="0"/>
            <a:r>
              <a:rPr lang="en-CA" sz="1200" kern="1200" dirty="0">
                <a:solidFill>
                  <a:schemeClr val="tx1"/>
                </a:solidFill>
                <a:effectLst/>
                <a:latin typeface="+mn-lt"/>
                <a:ea typeface="+mn-ea"/>
                <a:cs typeface="+mn-cs"/>
              </a:rPr>
              <a:t>- The tests measure two types of antibodies (IgG and IgM) While IgM is the first antibody to appear, it may not be measurable in everyone; - IgG creates a more lasting Ab response, so both are important</a:t>
            </a:r>
          </a:p>
          <a:p>
            <a:pPr lvl="0"/>
            <a:r>
              <a:rPr lang="en-CA" sz="1200" kern="1200" dirty="0">
                <a:solidFill>
                  <a:schemeClr val="tx1"/>
                </a:solidFill>
                <a:effectLst/>
                <a:latin typeface="+mn-lt"/>
                <a:ea typeface="+mn-ea"/>
                <a:cs typeface="+mn-cs"/>
              </a:rPr>
              <a:t>p24 is in high concentration early in HIV infection (a good target for early diagnosis), but disappears as antibodies increase </a:t>
            </a:r>
          </a:p>
          <a:p>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6</a:t>
            </a:fld>
            <a:endParaRPr lang="en-CA"/>
          </a:p>
        </p:txBody>
      </p:sp>
    </p:spTree>
    <p:extLst>
      <p:ext uri="{BB962C8B-B14F-4D97-AF65-F5344CB8AC3E}">
        <p14:creationId xmlns:p14="http://schemas.microsoft.com/office/powerpoint/2010/main" val="3686699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a:solidFill>
                  <a:schemeClr val="tx1"/>
                </a:solidFill>
                <a:effectLst/>
                <a:latin typeface="+mn-lt"/>
                <a:ea typeface="+mn-ea"/>
                <a:cs typeface="+mn-cs"/>
              </a:rPr>
              <a:t>- The limits of when we can measure infection define the window period</a:t>
            </a:r>
          </a:p>
          <a:p>
            <a:r>
              <a:rPr lang="en-CA" sz="1200" b="1" kern="1200" dirty="0">
                <a:solidFill>
                  <a:schemeClr val="tx1"/>
                </a:solidFill>
                <a:effectLst/>
                <a:latin typeface="+mn-lt"/>
                <a:ea typeface="+mn-ea"/>
                <a:cs typeface="+mn-cs"/>
              </a:rPr>
              <a:t>- Invite questions</a:t>
            </a:r>
            <a:r>
              <a:rPr lang="en-CA" sz="1200" kern="1200" dirty="0">
                <a:solidFill>
                  <a:schemeClr val="tx1"/>
                </a:solidFill>
                <a:effectLst/>
                <a:latin typeface="+mn-lt"/>
                <a:ea typeface="+mn-ea"/>
                <a:cs typeface="+mn-cs"/>
              </a:rPr>
              <a:t>, feel free to go back and forth to the two previous slides</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7</a:t>
            </a:fld>
            <a:endParaRPr lang="en-CA"/>
          </a:p>
        </p:txBody>
      </p:sp>
    </p:spTree>
    <p:extLst>
      <p:ext uri="{BB962C8B-B14F-4D97-AF65-F5344CB8AC3E}">
        <p14:creationId xmlns:p14="http://schemas.microsoft.com/office/powerpoint/2010/main" val="1641805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a:solidFill>
                  <a:schemeClr val="tx1"/>
                </a:solidFill>
                <a:effectLst/>
                <a:latin typeface="+mn-lt"/>
                <a:ea typeface="+mn-ea"/>
                <a:cs typeface="+mn-cs"/>
              </a:rPr>
              <a:t>Remind participants why you are talking about this, so that they can advise clients</a:t>
            </a:r>
          </a:p>
          <a:p>
            <a:r>
              <a:rPr lang="en-CA" sz="1200" kern="1200" dirty="0">
                <a:solidFill>
                  <a:schemeClr val="tx1"/>
                </a:solidFill>
                <a:effectLst/>
                <a:latin typeface="+mn-lt"/>
                <a:ea typeface="+mn-ea"/>
                <a:cs typeface="+mn-cs"/>
              </a:rPr>
              <a:t>Describe the messages for clients (Note: the 3-6-3 schedule is on the next slide)</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8</a:t>
            </a:fld>
            <a:endParaRPr lang="en-CA"/>
          </a:p>
        </p:txBody>
      </p:sp>
    </p:spTree>
    <p:extLst>
      <p:ext uri="{BB962C8B-B14F-4D97-AF65-F5344CB8AC3E}">
        <p14:creationId xmlns:p14="http://schemas.microsoft.com/office/powerpoint/2010/main" val="361370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 Remember to say that there is more information about assessing risk another module; a blood draw at three weeks and the 3-6-3 schedule is only for clients where the counsellor feels that there is significant risk </a:t>
            </a:r>
          </a:p>
          <a:p>
            <a:r>
              <a:rPr lang="en-US" sz="1200" kern="1200" dirty="0">
                <a:solidFill>
                  <a:schemeClr val="tx1"/>
                </a:solidFill>
                <a:effectLst/>
                <a:latin typeface="+mn-lt"/>
                <a:ea typeface="+mn-ea"/>
                <a:cs typeface="+mn-cs"/>
              </a:rPr>
              <a:t>- </a:t>
            </a:r>
            <a:r>
              <a:rPr lang="en-CA" sz="1200" kern="1200" dirty="0">
                <a:solidFill>
                  <a:schemeClr val="tx1"/>
                </a:solidFill>
                <a:effectLst/>
                <a:latin typeface="+mn-lt"/>
                <a:ea typeface="+mn-ea"/>
                <a:cs typeface="+mn-cs"/>
              </a:rPr>
              <a:t>Tell participants that the 3-6-3 schedule is part of Ontario’s HIV</a:t>
            </a:r>
            <a:r>
              <a:rPr lang="en-CA" sz="1200" kern="1200" baseline="0" dirty="0">
                <a:solidFill>
                  <a:schemeClr val="tx1"/>
                </a:solidFill>
                <a:effectLst/>
                <a:latin typeface="+mn-lt"/>
                <a:ea typeface="+mn-ea"/>
                <a:cs typeface="+mn-cs"/>
              </a:rPr>
              <a:t> test </a:t>
            </a:r>
            <a:r>
              <a:rPr lang="en-CA" sz="1200" kern="1200" dirty="0">
                <a:solidFill>
                  <a:schemeClr val="tx1"/>
                </a:solidFill>
                <a:effectLst/>
                <a:latin typeface="+mn-lt"/>
                <a:ea typeface="+mn-ea"/>
                <a:cs typeface="+mn-cs"/>
              </a:rPr>
              <a:t>frequency guidelines</a:t>
            </a:r>
            <a:r>
              <a:rPr lang="en-CA" sz="1200" kern="1200" baseline="0" dirty="0">
                <a:solidFill>
                  <a:schemeClr val="tx1"/>
                </a:solidFill>
                <a:effectLst/>
                <a:latin typeface="+mn-lt"/>
                <a:ea typeface="+mn-ea"/>
                <a:cs typeface="+mn-cs"/>
              </a:rPr>
              <a:t> which are available on the ohtn.on.ca/</a:t>
            </a:r>
            <a:r>
              <a:rPr lang="en-CA" sz="1200" kern="1200" baseline="0" dirty="0" err="1">
                <a:solidFill>
                  <a:schemeClr val="tx1"/>
                </a:solidFill>
                <a:effectLst/>
                <a:latin typeface="+mn-lt"/>
                <a:ea typeface="+mn-ea"/>
                <a:cs typeface="+mn-cs"/>
              </a:rPr>
              <a:t>hivtesting</a:t>
            </a:r>
            <a:r>
              <a:rPr lang="en-CA" sz="1200" kern="1200" baseline="0" dirty="0">
                <a:solidFill>
                  <a:schemeClr val="tx1"/>
                </a:solidFill>
                <a:effectLst/>
                <a:latin typeface="+mn-lt"/>
                <a:ea typeface="+mn-ea"/>
                <a:cs typeface="+mn-cs"/>
              </a:rPr>
              <a:t> website</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9</a:t>
            </a:fld>
            <a:endParaRPr lang="en-CA"/>
          </a:p>
        </p:txBody>
      </p:sp>
    </p:spTree>
    <p:extLst>
      <p:ext uri="{BB962C8B-B14F-4D97-AF65-F5344CB8AC3E}">
        <p14:creationId xmlns:p14="http://schemas.microsoft.com/office/powerpoint/2010/main" val="1100066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A03A-3E22-46AE-9FBB-365DEB5BDAFB}"/>
              </a:ext>
            </a:extLst>
          </p:cNvPr>
          <p:cNvSpPr>
            <a:spLocks noGrp="1"/>
          </p:cNvSpPr>
          <p:nvPr>
            <p:ph type="ctrTitle"/>
          </p:nvPr>
        </p:nvSpPr>
        <p:spPr>
          <a:xfrm>
            <a:off x="914400" y="883213"/>
            <a:ext cx="7413674" cy="1029994"/>
          </a:xfrm>
        </p:spPr>
        <p:txBody>
          <a:bodyPr anchor="b">
            <a:normAutofit/>
          </a:bodyPr>
          <a:lstStyle>
            <a:lvl1pPr algn="l">
              <a:defRPr sz="4800"/>
            </a:lvl1pPr>
          </a:lstStyle>
          <a:p>
            <a:r>
              <a:rPr lang="en-US" dirty="0"/>
              <a:t>Click to edit Master title style</a:t>
            </a:r>
          </a:p>
        </p:txBody>
      </p:sp>
      <p:sp>
        <p:nvSpPr>
          <p:cNvPr id="3" name="Subtitle 2">
            <a:extLst>
              <a:ext uri="{FF2B5EF4-FFF2-40B4-BE49-F238E27FC236}">
                <a16:creationId xmlns:a16="http://schemas.microsoft.com/office/drawing/2014/main" id="{6C02B063-1127-4A03-8466-05E6F6359421}"/>
              </a:ext>
            </a:extLst>
          </p:cNvPr>
          <p:cNvSpPr>
            <a:spLocks noGrp="1"/>
          </p:cNvSpPr>
          <p:nvPr>
            <p:ph type="subTitle" idx="1"/>
          </p:nvPr>
        </p:nvSpPr>
        <p:spPr>
          <a:xfrm>
            <a:off x="914400" y="239956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Slide Number Placeholder 5">
            <a:extLst>
              <a:ext uri="{FF2B5EF4-FFF2-40B4-BE49-F238E27FC236}">
                <a16:creationId xmlns:a16="http://schemas.microsoft.com/office/drawing/2014/main" id="{42E1F206-CD0A-4FBE-9080-31FDD460F302}"/>
              </a:ext>
            </a:extLst>
          </p:cNvPr>
          <p:cNvSpPr>
            <a:spLocks noGrp="1"/>
          </p:cNvSpPr>
          <p:nvPr>
            <p:ph type="sldNum" sz="quarter" idx="12"/>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48102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E007-E3E9-44BF-9315-6BFEACE997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D34246-2D11-414F-8533-CB752261F3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58DA8-7A0F-4243-9C18-F0BEE5B866AF}"/>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9/11/2023</a:t>
            </a:fld>
            <a:endParaRPr lang="en-US"/>
          </a:p>
        </p:txBody>
      </p:sp>
      <p:sp>
        <p:nvSpPr>
          <p:cNvPr id="5" name="Footer Placeholder 4">
            <a:extLst>
              <a:ext uri="{FF2B5EF4-FFF2-40B4-BE49-F238E27FC236}">
                <a16:creationId xmlns:a16="http://schemas.microsoft.com/office/drawing/2014/main" id="{DD586CBF-D714-4ED8-AEB8-3AE0BBABFC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CCF5AC3-562C-4F53-AEAD-82866667D0E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243865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1DBBC0-368B-4409-B55C-A231B0D80F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54C708-BCA3-475F-BD7F-8B2185D9A8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C9-F095-4BFB-8CFB-56F1BAF837DA}"/>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9/11/2023</a:t>
            </a:fld>
            <a:endParaRPr lang="en-US"/>
          </a:p>
        </p:txBody>
      </p:sp>
      <p:sp>
        <p:nvSpPr>
          <p:cNvPr id="5" name="Footer Placeholder 4">
            <a:extLst>
              <a:ext uri="{FF2B5EF4-FFF2-40B4-BE49-F238E27FC236}">
                <a16:creationId xmlns:a16="http://schemas.microsoft.com/office/drawing/2014/main" id="{F48B6ACA-C34A-48CF-A958-2572BE52BE0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53826EC-ACAF-4E98-B6C9-45833529F84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229023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146C-EA56-433D-B55F-968E52B700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9ED3EA-093E-4BD7-90FE-007AA82000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E59EE7-1BB1-45BF-9C1A-0399A52D740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9/11/2023</a:t>
            </a:fld>
            <a:endParaRPr lang="en-US"/>
          </a:p>
        </p:txBody>
      </p:sp>
      <p:sp>
        <p:nvSpPr>
          <p:cNvPr id="5" name="Footer Placeholder 4">
            <a:extLst>
              <a:ext uri="{FF2B5EF4-FFF2-40B4-BE49-F238E27FC236}">
                <a16:creationId xmlns:a16="http://schemas.microsoft.com/office/drawing/2014/main" id="{38131F90-38D2-4369-B233-69B8A3498F9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62AFC96-CB65-451E-8A65-7EDCB454C754}"/>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915911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D5CF-6155-4C0A-B383-C06015F646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AC92C9-AB7D-429B-8EDB-5776A8C36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A6D54CB-07BE-4DB3-BE36-70114B508559}"/>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9/11/2023</a:t>
            </a:fld>
            <a:endParaRPr lang="en-US"/>
          </a:p>
        </p:txBody>
      </p:sp>
      <p:sp>
        <p:nvSpPr>
          <p:cNvPr id="5" name="Footer Placeholder 4">
            <a:extLst>
              <a:ext uri="{FF2B5EF4-FFF2-40B4-BE49-F238E27FC236}">
                <a16:creationId xmlns:a16="http://schemas.microsoft.com/office/drawing/2014/main" id="{7DB14F3D-1A5C-44F4-B089-3AB0A252086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70569B6-C3CC-46B4-B672-0D45BBB6711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97491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2D38-AFDA-4046-A3FB-96D73299AC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2A1E93-8639-4E4E-AEC9-5AFA0E21F8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DE66EA-7626-4214-8CB8-460988C7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8584A8-ACEC-4FFB-961C-9985505938B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9/11/2023</a:t>
            </a:fld>
            <a:endParaRPr lang="en-US"/>
          </a:p>
        </p:txBody>
      </p:sp>
      <p:sp>
        <p:nvSpPr>
          <p:cNvPr id="6" name="Footer Placeholder 5">
            <a:extLst>
              <a:ext uri="{FF2B5EF4-FFF2-40B4-BE49-F238E27FC236}">
                <a16:creationId xmlns:a16="http://schemas.microsoft.com/office/drawing/2014/main" id="{45CC2722-95A1-488E-AB4F-8323C894499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F17789F-7F9A-46B0-A6B1-6F9B8B6C423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83330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3AD4-F378-4401-A225-D8E0057D09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6F4DAE-37B9-4471-9A83-E7446CB2E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7DE149-951F-4F24-8BFD-BF3F4A4C98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672CB1-7E95-4915-8990-249D5F8E37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46976D-E27F-4F3C-AFD6-F69F51E2B4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CB133B-7186-4D93-B0FB-894112844BCC}"/>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9/11/2023</a:t>
            </a:fld>
            <a:endParaRPr lang="en-US"/>
          </a:p>
        </p:txBody>
      </p:sp>
      <p:sp>
        <p:nvSpPr>
          <p:cNvPr id="8" name="Footer Placeholder 7">
            <a:extLst>
              <a:ext uri="{FF2B5EF4-FFF2-40B4-BE49-F238E27FC236}">
                <a16:creationId xmlns:a16="http://schemas.microsoft.com/office/drawing/2014/main" id="{1A6D8D1D-AA51-4654-83A9-BA1E636DDEE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FE4DE83-CE8D-4986-A625-E30E734E1BFD}"/>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43885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DA7AC-8A67-404A-A286-9530B4327D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E61078-F34D-46F0-AD35-8DA3953FA36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9/11/2023</a:t>
            </a:fld>
            <a:endParaRPr lang="en-US"/>
          </a:p>
        </p:txBody>
      </p:sp>
      <p:sp>
        <p:nvSpPr>
          <p:cNvPr id="4" name="Footer Placeholder 3">
            <a:extLst>
              <a:ext uri="{FF2B5EF4-FFF2-40B4-BE49-F238E27FC236}">
                <a16:creationId xmlns:a16="http://schemas.microsoft.com/office/drawing/2014/main" id="{C561E696-0807-42ED-BE1B-8A2C7237D45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0588F6DC-F1C0-4C42-92E5-55188E57FA6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29686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85FF88-F5C6-4613-878E-670C3788EA46}"/>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9/11/2023</a:t>
            </a:fld>
            <a:endParaRPr lang="en-US"/>
          </a:p>
        </p:txBody>
      </p:sp>
      <p:sp>
        <p:nvSpPr>
          <p:cNvPr id="3" name="Footer Placeholder 2">
            <a:extLst>
              <a:ext uri="{FF2B5EF4-FFF2-40B4-BE49-F238E27FC236}">
                <a16:creationId xmlns:a16="http://schemas.microsoft.com/office/drawing/2014/main" id="{1C7983DA-899D-4A58-946E-0E7FCF3ED2F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97E4C254-68D3-4877-837D-F245A790384E}"/>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106295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7811-8363-4F01-941B-60D3DFA22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1B290E-AA4B-4FBA-9BEB-D9D985C670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5AAC57-3F05-4772-A6FC-E6EA18CFB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3AA493-FE62-41F5-A6D3-28CABA5E398B}"/>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9/11/2023</a:t>
            </a:fld>
            <a:endParaRPr lang="en-US"/>
          </a:p>
        </p:txBody>
      </p:sp>
      <p:sp>
        <p:nvSpPr>
          <p:cNvPr id="6" name="Footer Placeholder 5">
            <a:extLst>
              <a:ext uri="{FF2B5EF4-FFF2-40B4-BE49-F238E27FC236}">
                <a16:creationId xmlns:a16="http://schemas.microsoft.com/office/drawing/2014/main" id="{77FA7F15-87D1-4E01-BCBD-ACAD99B592B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E102DBB0-9FA6-44ED-8235-903281B79AB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114902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338E-B560-43AD-B90C-1DED398E4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B0D2D3-83F7-47B6-93BC-33999248B2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E62009-5F19-4574-AABD-8B4943316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ABEDB0-D348-4B5B-BFC7-01AACA98F2D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9/11/2023</a:t>
            </a:fld>
            <a:endParaRPr lang="en-US"/>
          </a:p>
        </p:txBody>
      </p:sp>
      <p:sp>
        <p:nvSpPr>
          <p:cNvPr id="6" name="Footer Placeholder 5">
            <a:extLst>
              <a:ext uri="{FF2B5EF4-FFF2-40B4-BE49-F238E27FC236}">
                <a16:creationId xmlns:a16="http://schemas.microsoft.com/office/drawing/2014/main" id="{E9720053-CB67-457F-A6D3-B97BE0BC7D4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A549017-E711-42E5-9488-C8C95EF97D2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92903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accent1">
                <a:lumMod val="5000"/>
                <a:lumOff val="95000"/>
              </a:schemeClr>
            </a:gs>
            <a:gs pos="88000">
              <a:schemeClr val="accent1">
                <a:lumMod val="45000"/>
                <a:lumOff val="55000"/>
              </a:schemeClr>
            </a:gs>
            <a:gs pos="100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3F648-457D-42F6-9B07-D030D124D2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F9ED09-A6B2-4B78-8450-F048CC057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a:extLst>
              <a:ext uri="{FF2B5EF4-FFF2-40B4-BE49-F238E27FC236}">
                <a16:creationId xmlns:a16="http://schemas.microsoft.com/office/drawing/2014/main" id="{BB0A726D-4BF8-4BD4-8CD3-DD02CC327700}"/>
              </a:ext>
            </a:extLst>
          </p:cNvPr>
          <p:cNvSpPr txBox="1">
            <a:spLocks/>
          </p:cNvSpPr>
          <p:nvPr userDrawn="1"/>
        </p:nvSpPr>
        <p:spPr>
          <a:xfrm>
            <a:off x="7071537" y="93262"/>
            <a:ext cx="7315200" cy="365125"/>
          </a:xfrm>
          <a:prstGeom prst="rect">
            <a:avLst/>
          </a:prstGeom>
        </p:spPr>
        <p:txBody>
          <a:bodyPr/>
          <a:lstStyle>
            <a:defPPr>
              <a:defRPr lang="en-US"/>
            </a:defPPr>
            <a:lvl1pPr marL="0" algn="l" defTabSz="914400" rtl="0" eaLnBrk="1" latinLnBrk="0" hangingPunct="1">
              <a:defRPr sz="24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HIV Rapid POC Training Program</a:t>
            </a:r>
          </a:p>
        </p:txBody>
      </p:sp>
      <p:pic>
        <p:nvPicPr>
          <p:cNvPr id="8" name="Picture 7">
            <a:extLst>
              <a:ext uri="{FF2B5EF4-FFF2-40B4-BE49-F238E27FC236}">
                <a16:creationId xmlns:a16="http://schemas.microsoft.com/office/drawing/2014/main" id="{1B3D5A57-209D-43E2-A8DE-D6BA60AF4C6D}"/>
              </a:ext>
            </a:extLst>
          </p:cNvPr>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11183817" y="99537"/>
            <a:ext cx="737381" cy="737381"/>
          </a:xfrm>
          <a:prstGeom prst="rect">
            <a:avLst/>
          </a:prstGeom>
        </p:spPr>
      </p:pic>
      <p:sp>
        <p:nvSpPr>
          <p:cNvPr id="9" name="Slide Number Placeholder 5">
            <a:extLst>
              <a:ext uri="{FF2B5EF4-FFF2-40B4-BE49-F238E27FC236}">
                <a16:creationId xmlns:a16="http://schemas.microsoft.com/office/drawing/2014/main" id="{2E8C6C0B-4AD0-4A2C-894E-705EECAE1761}"/>
              </a:ext>
            </a:extLst>
          </p:cNvPr>
          <p:cNvSpPr>
            <a:spLocks noGrp="1"/>
          </p:cNvSpPr>
          <p:nvPr>
            <p:ph type="sldNum" sz="quarter" idx="4"/>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95610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catie.ca/canadian-guideline-on-hiv-pre-exposure-prophylaxis-and-nonoccupational-postexposure-prophylaxi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1.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0.png"/><Relationship Id="rId4" Type="http://schemas.openxmlformats.org/officeDocument/2006/relationships/image" Target="../media/image6.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8567225" cy="1029994"/>
          </a:xfrm>
        </p:spPr>
        <p:txBody>
          <a:bodyPr>
            <a:normAutofit fontScale="90000"/>
          </a:bodyPr>
          <a:lstStyle/>
          <a:p>
            <a:pPr>
              <a:spcAft>
                <a:spcPts val="1800"/>
              </a:spcAft>
              <a:buClr>
                <a:srgbClr val="4A66AC"/>
              </a:buClr>
            </a:pPr>
            <a:r>
              <a:rPr lang="en-CA" dirty="0"/>
              <a:t>After completing this unit you will:</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14400" y="2405016"/>
            <a:ext cx="10044332" cy="4329426"/>
          </a:xfrm>
        </p:spPr>
        <p:txBody>
          <a:bodyPr>
            <a:normAutofit/>
          </a:bodyPr>
          <a:lstStyle/>
          <a:p>
            <a:pPr marL="342900" indent="-342900">
              <a:spcAft>
                <a:spcPts val="1800"/>
              </a:spcAft>
              <a:buClr>
                <a:srgbClr val="4A66AC"/>
              </a:buClr>
              <a:buFont typeface="Wingdings" panose="05000000000000000000" pitchFamily="2" charset="2"/>
              <a:buChar char="v"/>
            </a:pPr>
            <a:r>
              <a:rPr lang="en-CA" dirty="0"/>
              <a:t>Know the difference between the rapid HIV tests that screen for HIV and the standard laboratory testing that can confirm a diagnosis</a:t>
            </a:r>
          </a:p>
          <a:p>
            <a:pPr marL="342900" indent="-342900">
              <a:spcAft>
                <a:spcPts val="1800"/>
              </a:spcAft>
              <a:buClr>
                <a:srgbClr val="4A66AC"/>
              </a:buClr>
              <a:buFont typeface="Wingdings" panose="05000000000000000000" pitchFamily="2" charset="2"/>
              <a:buChar char="v"/>
            </a:pPr>
            <a:r>
              <a:rPr lang="en-CA" dirty="0"/>
              <a:t>Be able to explain the process of HIV infection and how it impacts the ability of tests to detect infection</a:t>
            </a:r>
          </a:p>
          <a:p>
            <a:pPr marL="342900" indent="-342900">
              <a:spcAft>
                <a:spcPts val="1800"/>
              </a:spcAft>
              <a:buClr>
                <a:srgbClr val="4A66AC"/>
              </a:buClr>
              <a:buFont typeface="Wingdings" panose="05000000000000000000" pitchFamily="2" charset="2"/>
              <a:buChar char="v"/>
            </a:pPr>
            <a:r>
              <a:rPr lang="en-CA" dirty="0"/>
              <a:t>Be able to recommend an appropriate strategy for testing to individuals in the window period</a:t>
            </a:r>
          </a:p>
          <a:p>
            <a:pPr marL="342900" indent="-342900">
              <a:spcAft>
                <a:spcPts val="1800"/>
              </a:spcAft>
              <a:buClr>
                <a:srgbClr val="4A66AC"/>
              </a:buClr>
              <a:buFont typeface="Wingdings" panose="05000000000000000000" pitchFamily="2" charset="2"/>
              <a:buChar char="v"/>
            </a:pPr>
            <a:r>
              <a:rPr lang="en-CA" dirty="0"/>
              <a:t>Understand the results of HIV testing</a:t>
            </a:r>
            <a:endParaRPr lang="en-US" dirty="0"/>
          </a:p>
          <a:p>
            <a:pPr marL="342900" indent="-342900">
              <a:spcAft>
                <a:spcPts val="1800"/>
              </a:spcAft>
              <a:buClr>
                <a:srgbClr val="4A66AC"/>
              </a:buClr>
              <a:buFont typeface="Wingdings" panose="05000000000000000000" pitchFamily="2" charset="2"/>
              <a:buChar char="v"/>
            </a:pPr>
            <a:endParaRPr lang="en-CA" dirty="0"/>
          </a:p>
          <a:p>
            <a:pPr>
              <a:spcAft>
                <a:spcPts val="1800"/>
              </a:spcAft>
              <a:buClr>
                <a:srgbClr val="4A66AC"/>
              </a:buClr>
            </a:pPr>
            <a:endParaRPr lang="en-US" sz="28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spTree>
    <p:extLst>
      <p:ext uri="{BB962C8B-B14F-4D97-AF65-F5344CB8AC3E}">
        <p14:creationId xmlns:p14="http://schemas.microsoft.com/office/powerpoint/2010/main" val="3788207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83923" y="1446940"/>
            <a:ext cx="11057206" cy="1029994"/>
          </a:xfrm>
        </p:spPr>
        <p:txBody>
          <a:bodyPr>
            <a:normAutofit/>
          </a:bodyPr>
          <a:lstStyle/>
          <a:p>
            <a:r>
              <a:rPr lang="en-CA" dirty="0"/>
              <a:t>PEP and the Window Period</a:t>
            </a:r>
            <a:endParaRPr lang="en-US"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37D00CE1-985A-4D95-9088-186F5ACA5958}"/>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sp>
        <p:nvSpPr>
          <p:cNvPr id="7" name="Subtitle 2">
            <a:extLst>
              <a:ext uri="{FF2B5EF4-FFF2-40B4-BE49-F238E27FC236}">
                <a16:creationId xmlns:a16="http://schemas.microsoft.com/office/drawing/2014/main" id="{F75D9241-6620-40B8-9F8B-64C4F5A4A12F}"/>
              </a:ext>
            </a:extLst>
          </p:cNvPr>
          <p:cNvSpPr txBox="1">
            <a:spLocks/>
          </p:cNvSpPr>
          <p:nvPr/>
        </p:nvSpPr>
        <p:spPr>
          <a:xfrm>
            <a:off x="2066852" y="2465248"/>
            <a:ext cx="9727893" cy="4590192"/>
          </a:xfrm>
          <a:prstGeom prst="rect">
            <a:avLst/>
          </a:prstGeom>
        </p:spPr>
        <p:txBody>
          <a:bodyPr vert="horz" lIns="91440" tIns="45720" rIns="91440" bIns="45720" rtlCol="0">
            <a:normAutofit fontScale="40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buClr>
                <a:srgbClr val="4A66AC"/>
              </a:buClr>
            </a:pPr>
            <a:r>
              <a:rPr lang="en-US" sz="5000" b="1" dirty="0">
                <a:latin typeface="Calibri" panose="020F0502020204030204" pitchFamily="34" charset="0"/>
                <a:cs typeface="Calibri" panose="020F0502020204030204" pitchFamily="34" charset="0"/>
              </a:rPr>
              <a:t>Post-Exposure Prophylaxis (PEP) </a:t>
            </a:r>
            <a:r>
              <a:rPr lang="en-US" sz="5000" dirty="0">
                <a:latin typeface="Calibri" panose="020F0502020204030204" pitchFamily="34" charset="0"/>
                <a:cs typeface="Calibri" panose="020F0502020204030204" pitchFamily="34" charset="0"/>
              </a:rPr>
              <a:t>is the use of antiretroviral drugs to prevent infection after an exposure has occurred. </a:t>
            </a:r>
          </a:p>
          <a:p>
            <a:pPr>
              <a:lnSpc>
                <a:spcPct val="120000"/>
              </a:lnSpc>
              <a:spcBef>
                <a:spcPts val="1200"/>
              </a:spcBef>
              <a:buClr>
                <a:srgbClr val="4A66AC"/>
              </a:buClr>
            </a:pPr>
            <a:r>
              <a:rPr lang="en-US" sz="5100" b="1" dirty="0">
                <a:solidFill>
                  <a:srgbClr val="4A66AC"/>
                </a:solidFill>
                <a:latin typeface="Calibri" panose="020F0502020204030204" pitchFamily="34" charset="0"/>
                <a:cs typeface="Calibri" panose="020F0502020204030204" pitchFamily="34" charset="0"/>
              </a:rPr>
              <a:t>Key Messages for Clients seen in the First 72 Hours after Exposure</a:t>
            </a:r>
          </a:p>
          <a:p>
            <a:pPr marL="571500" indent="-571500">
              <a:lnSpc>
                <a:spcPct val="120000"/>
              </a:lnSpc>
              <a:spcBef>
                <a:spcPts val="0"/>
              </a:spcBef>
              <a:spcAft>
                <a:spcPts val="600"/>
              </a:spcAft>
              <a:buClr>
                <a:srgbClr val="4A66AC"/>
              </a:buClr>
              <a:buFont typeface="Wingdings" panose="05000000000000000000" pitchFamily="2" charset="2"/>
              <a:buChar char="v"/>
            </a:pPr>
            <a:r>
              <a:rPr lang="en-US" sz="5000" dirty="0">
                <a:latin typeface="Calibri" panose="020F0502020204030204" pitchFamily="34" charset="0"/>
                <a:cs typeface="Calibri" panose="020F0502020204030204" pitchFamily="34" charset="0"/>
              </a:rPr>
              <a:t>PEP can reduce the risk of HIV infection by 80% if taken within 3 days of exposure and continued consistently (28 days). If your site does not provide PEP, suggest clients go to a hospital emergency room to get PEP.</a:t>
            </a:r>
          </a:p>
          <a:p>
            <a:pPr>
              <a:lnSpc>
                <a:spcPct val="120000"/>
              </a:lnSpc>
              <a:spcBef>
                <a:spcPts val="600"/>
              </a:spcBef>
              <a:buClr>
                <a:srgbClr val="4A66AC"/>
              </a:buClr>
            </a:pPr>
            <a:r>
              <a:rPr lang="en-US" sz="4600" b="1" dirty="0">
                <a:solidFill>
                  <a:srgbClr val="4A66AC"/>
                </a:solidFill>
                <a:latin typeface="Calibri" panose="020F0502020204030204" pitchFamily="34" charset="0"/>
                <a:cs typeface="Calibri" panose="020F0502020204030204" pitchFamily="34" charset="0"/>
              </a:rPr>
              <a:t>Ongoing Messages for PEP Clients</a:t>
            </a:r>
          </a:p>
          <a:p>
            <a:pPr marL="571500" indent="-571500">
              <a:lnSpc>
                <a:spcPct val="120000"/>
              </a:lnSpc>
              <a:spcBef>
                <a:spcPts val="0"/>
              </a:spcBef>
              <a:buClr>
                <a:srgbClr val="4A66AC"/>
              </a:buClr>
              <a:buFont typeface="Wingdings" panose="05000000000000000000" pitchFamily="2" charset="2"/>
              <a:buChar char="v"/>
            </a:pPr>
            <a:r>
              <a:rPr lang="en-US" sz="5000" dirty="0">
                <a:latin typeface="Calibri" panose="020F0502020204030204" pitchFamily="34" charset="0"/>
                <a:cs typeface="Calibri" panose="020F0502020204030204" pitchFamily="34" charset="0"/>
              </a:rPr>
              <a:t>If PEP use is not able to eliminate the HIV virus, it may make the new infection harder to detect. Diagnosis may not be possible until later in the window period. Stress that a client who took PEP should be tested at three months.</a:t>
            </a:r>
          </a:p>
          <a:p>
            <a:pPr marL="571500" indent="-571500">
              <a:lnSpc>
                <a:spcPct val="120000"/>
              </a:lnSpc>
              <a:spcBef>
                <a:spcPts val="400"/>
              </a:spcBef>
              <a:spcAft>
                <a:spcPts val="600"/>
              </a:spcAft>
              <a:buClr>
                <a:srgbClr val="4A66AC"/>
              </a:buClr>
              <a:buFont typeface="Wingdings" panose="05000000000000000000" pitchFamily="2" charset="2"/>
              <a:buChar char="v"/>
            </a:pPr>
            <a:r>
              <a:rPr lang="en-US" sz="5000" dirty="0">
                <a:latin typeface="Calibri" panose="020F0502020204030204" pitchFamily="34" charset="0"/>
                <a:cs typeface="Calibri" panose="020F0502020204030204" pitchFamily="34" charset="0"/>
              </a:rPr>
              <a:t>During follow-up testing, it is appropriate to suggest that clients who have taken PEP consider PrEP use for ongoing protection. If a client is at high-risk and their test is non-reactive, suggest PrEP counselling and refer them if they are interested. </a:t>
            </a:r>
            <a:endParaRPr lang="en-US" sz="5000" dirty="0"/>
          </a:p>
        </p:txBody>
      </p:sp>
      <p:grpSp>
        <p:nvGrpSpPr>
          <p:cNvPr id="6" name="Group 5"/>
          <p:cNvGrpSpPr/>
          <p:nvPr/>
        </p:nvGrpSpPr>
        <p:grpSpPr>
          <a:xfrm>
            <a:off x="367869" y="3176181"/>
            <a:ext cx="1543956" cy="2525372"/>
            <a:chOff x="439587" y="2476934"/>
            <a:chExt cx="1543956" cy="2525372"/>
          </a:xfrm>
        </p:grpSpPr>
        <p:pic>
          <p:nvPicPr>
            <p:cNvPr id="5" name="Picture 4">
              <a:extLst>
                <a:ext uri="{FF2B5EF4-FFF2-40B4-BE49-F238E27FC236}">
                  <a16:creationId xmlns:a16="http://schemas.microsoft.com/office/drawing/2014/main" id="{CD2FFC92-C6A3-4170-B546-91180BE78D73}"/>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39587" y="2476934"/>
              <a:ext cx="1543956" cy="2121217"/>
            </a:xfrm>
            <a:prstGeom prst="rect">
              <a:avLst/>
            </a:prstGeom>
          </p:spPr>
        </p:pic>
        <p:sp>
          <p:nvSpPr>
            <p:cNvPr id="3" name="Rounded Rectangle 2"/>
            <p:cNvSpPr/>
            <p:nvPr/>
          </p:nvSpPr>
          <p:spPr>
            <a:xfrm>
              <a:off x="600635" y="4303059"/>
              <a:ext cx="1219200" cy="69924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TextBox 3"/>
            <p:cNvSpPr txBox="1"/>
            <p:nvPr/>
          </p:nvSpPr>
          <p:spPr>
            <a:xfrm>
              <a:off x="744071" y="4410635"/>
              <a:ext cx="941294" cy="461665"/>
            </a:xfrm>
            <a:prstGeom prst="rect">
              <a:avLst/>
            </a:prstGeom>
            <a:noFill/>
          </p:spPr>
          <p:txBody>
            <a:bodyPr wrap="square" rtlCol="0">
              <a:spAutoFit/>
            </a:bodyPr>
            <a:lstStyle/>
            <a:p>
              <a:pPr algn="ctr"/>
              <a:r>
                <a:rPr lang="en-US" sz="2400" b="1" dirty="0">
                  <a:solidFill>
                    <a:schemeClr val="bg1"/>
                  </a:solidFill>
                </a:rPr>
                <a:t>PEP</a:t>
              </a:r>
              <a:endParaRPr lang="en-CA" sz="2400" b="1" dirty="0">
                <a:solidFill>
                  <a:schemeClr val="bg1"/>
                </a:solidFill>
              </a:endParaRPr>
            </a:p>
          </p:txBody>
        </p:sp>
      </p:grpSp>
    </p:spTree>
    <p:extLst>
      <p:ext uri="{BB962C8B-B14F-4D97-AF65-F5344CB8AC3E}">
        <p14:creationId xmlns:p14="http://schemas.microsoft.com/office/powerpoint/2010/main" val="2961504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83923" y="1446940"/>
            <a:ext cx="11057206" cy="1029994"/>
          </a:xfrm>
        </p:spPr>
        <p:txBody>
          <a:bodyPr>
            <a:normAutofit/>
          </a:bodyPr>
          <a:lstStyle/>
          <a:p>
            <a:r>
              <a:rPr lang="en-CA" dirty="0"/>
              <a:t>PrEP and the Window Period</a:t>
            </a:r>
            <a:endParaRPr lang="en-US"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37D00CE1-985A-4D95-9088-186F5ACA5958}"/>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sp>
        <p:nvSpPr>
          <p:cNvPr id="7" name="Subtitle 2">
            <a:extLst>
              <a:ext uri="{FF2B5EF4-FFF2-40B4-BE49-F238E27FC236}">
                <a16:creationId xmlns:a16="http://schemas.microsoft.com/office/drawing/2014/main" id="{F75D9241-6620-40B8-9F8B-64C4F5A4A12F}"/>
              </a:ext>
            </a:extLst>
          </p:cNvPr>
          <p:cNvSpPr txBox="1">
            <a:spLocks/>
          </p:cNvSpPr>
          <p:nvPr/>
        </p:nvSpPr>
        <p:spPr>
          <a:xfrm>
            <a:off x="1968242" y="2510117"/>
            <a:ext cx="10080324" cy="4733365"/>
          </a:xfrm>
          <a:prstGeom prst="rect">
            <a:avLst/>
          </a:prstGeom>
        </p:spPr>
        <p:txBody>
          <a:bodyPr vert="horz" lIns="91440" tIns="45720" rIns="91440" bIns="45720" rtlCol="0">
            <a:normAutofit fontScale="40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buClr>
                <a:srgbClr val="4A66AC"/>
              </a:buClr>
            </a:pPr>
            <a:r>
              <a:rPr lang="en-US" sz="4500" b="1" dirty="0">
                <a:latin typeface="Calibri" panose="020F0502020204030204" pitchFamily="34" charset="0"/>
                <a:cs typeface="Calibri" panose="020F0502020204030204" pitchFamily="34" charset="0"/>
              </a:rPr>
              <a:t>Pre-Exposure Prophylaxis (PrEP) </a:t>
            </a:r>
            <a:r>
              <a:rPr lang="en-US" sz="4500" dirty="0">
                <a:latin typeface="Calibri" panose="020F0502020204030204" pitchFamily="34" charset="0"/>
                <a:cs typeface="Calibri" panose="020F0502020204030204" pitchFamily="34" charset="0"/>
              </a:rPr>
              <a:t>is the ongoing use of antiretroviral medications to prevent HIV infection. </a:t>
            </a:r>
          </a:p>
          <a:p>
            <a:pPr>
              <a:lnSpc>
                <a:spcPct val="120000"/>
              </a:lnSpc>
              <a:spcBef>
                <a:spcPts val="1200"/>
              </a:spcBef>
              <a:buClr>
                <a:srgbClr val="4A66AC"/>
              </a:buClr>
            </a:pPr>
            <a:r>
              <a:rPr lang="en-US" sz="4500" b="1" dirty="0">
                <a:solidFill>
                  <a:srgbClr val="4A66AC"/>
                </a:solidFill>
                <a:latin typeface="Calibri" panose="020F0502020204030204" pitchFamily="34" charset="0"/>
                <a:cs typeface="Calibri" panose="020F0502020204030204" pitchFamily="34" charset="0"/>
              </a:rPr>
              <a:t>Key Messages for Clients</a:t>
            </a:r>
          </a:p>
          <a:p>
            <a:pPr marL="457200" indent="-457200">
              <a:lnSpc>
                <a:spcPct val="120000"/>
              </a:lnSpc>
              <a:spcBef>
                <a:spcPts val="0"/>
              </a:spcBef>
              <a:spcAft>
                <a:spcPts val="600"/>
              </a:spcAft>
              <a:buClr>
                <a:srgbClr val="4A66AC"/>
              </a:buClr>
              <a:buFont typeface="Wingdings" panose="05000000000000000000" pitchFamily="2" charset="2"/>
              <a:buChar char="v"/>
            </a:pPr>
            <a:r>
              <a:rPr lang="en-US" sz="4000" dirty="0">
                <a:latin typeface="Calibri" panose="020F0502020204030204" pitchFamily="34" charset="0"/>
                <a:cs typeface="Calibri" panose="020F0502020204030204" pitchFamily="34" charset="0"/>
              </a:rPr>
              <a:t>PrEP use can reduce a client’s risk of HIV infection. If a client is at high-risk and their test is non-reactive, suggest PrEP counselling and refer them if desired.</a:t>
            </a:r>
          </a:p>
          <a:p>
            <a:pPr marL="457200" indent="-457200">
              <a:lnSpc>
                <a:spcPct val="120000"/>
              </a:lnSpc>
              <a:spcAft>
                <a:spcPts val="600"/>
              </a:spcAft>
              <a:buClr>
                <a:srgbClr val="4A66AC"/>
              </a:buClr>
              <a:buFont typeface="Wingdings" panose="05000000000000000000" pitchFamily="2" charset="2"/>
              <a:buChar char="v"/>
            </a:pPr>
            <a:r>
              <a:rPr lang="en-US" sz="4000" dirty="0">
                <a:latin typeface="Calibri" panose="020F0502020204030204" pitchFamily="34" charset="0"/>
                <a:cs typeface="Calibri" panose="020F0502020204030204" pitchFamily="34" charset="0"/>
              </a:rPr>
              <a:t>If PrEP is not taken regularly as prescribed, it may not be able to prevent infection. If this was an at-risk client’s only protection against infection (i.e. if they did not use condoms), anal or vaginal sex, should be considered a high risk exposure </a:t>
            </a:r>
          </a:p>
          <a:p>
            <a:pPr marL="457200" indent="-457200">
              <a:lnSpc>
                <a:spcPct val="120000"/>
              </a:lnSpc>
              <a:spcAft>
                <a:spcPts val="600"/>
              </a:spcAft>
              <a:buClr>
                <a:srgbClr val="4A66AC"/>
              </a:buClr>
              <a:buFont typeface="Wingdings" panose="05000000000000000000" pitchFamily="2" charset="2"/>
              <a:buChar char="v"/>
            </a:pPr>
            <a:r>
              <a:rPr lang="en-US" sz="4000" dirty="0">
                <a:latin typeface="Calibri" panose="020F0502020204030204" pitchFamily="34" charset="0"/>
                <a:cs typeface="Calibri" panose="020F0502020204030204" pitchFamily="34" charset="0"/>
              </a:rPr>
              <a:t>If PrEP use was inconsistent and did not prevent HIV infection, the presence of some drug in the body may make the new infection harder to detect. Diagnosis may not be possible until later in the window period. Stress that a client who took PrEP should be tested again at three months. Never discourage a renewed commitment to PrEP use to simplify detection!</a:t>
            </a:r>
          </a:p>
          <a:p>
            <a:pPr>
              <a:lnSpc>
                <a:spcPct val="120000"/>
              </a:lnSpc>
              <a:spcAft>
                <a:spcPts val="600"/>
              </a:spcAft>
              <a:buClr>
                <a:srgbClr val="4A66AC"/>
              </a:buClr>
            </a:pPr>
            <a:r>
              <a:rPr lang="en-US" sz="4000" dirty="0">
                <a:latin typeface="Calibri" panose="020F0502020204030204" pitchFamily="34" charset="0"/>
                <a:cs typeface="Calibri" panose="020F0502020204030204" pitchFamily="34" charset="0"/>
              </a:rPr>
              <a:t>For more information, see </a:t>
            </a:r>
            <a:r>
              <a:rPr lang="en-US" sz="4000" dirty="0">
                <a:latin typeface="Calibri" panose="020F0502020204030204" pitchFamily="34" charset="0"/>
                <a:cs typeface="Calibri" panose="020F0502020204030204" pitchFamily="34" charset="0"/>
                <a:hlinkClick r:id="rId3"/>
              </a:rPr>
              <a:t>the Canadian Guideline on HIV Pre-Exposure Prophylaxis and Nonoccupational Postexposure Prophylaxis.</a:t>
            </a:r>
            <a:endParaRPr lang="en-US" sz="4000" dirty="0">
              <a:latin typeface="Calibri" panose="020F0502020204030204" pitchFamily="34" charset="0"/>
              <a:cs typeface="Calibri" panose="020F0502020204030204" pitchFamily="34" charset="0"/>
            </a:endParaRPr>
          </a:p>
          <a:p>
            <a:pPr>
              <a:spcAft>
                <a:spcPts val="1800"/>
              </a:spcAft>
              <a:buClr>
                <a:srgbClr val="4A66AC"/>
              </a:buClr>
            </a:pPr>
            <a:endParaRPr lang="en-US" sz="2800" dirty="0"/>
          </a:p>
        </p:txBody>
      </p:sp>
      <p:grpSp>
        <p:nvGrpSpPr>
          <p:cNvPr id="8" name="Group 7"/>
          <p:cNvGrpSpPr/>
          <p:nvPr/>
        </p:nvGrpSpPr>
        <p:grpSpPr>
          <a:xfrm>
            <a:off x="314081" y="3005852"/>
            <a:ext cx="1543956" cy="2525372"/>
            <a:chOff x="439587" y="2476934"/>
            <a:chExt cx="1543956" cy="2525372"/>
          </a:xfrm>
        </p:grpSpPr>
        <p:pic>
          <p:nvPicPr>
            <p:cNvPr id="9" name="Picture 8">
              <a:extLst>
                <a:ext uri="{FF2B5EF4-FFF2-40B4-BE49-F238E27FC236}">
                  <a16:creationId xmlns:a16="http://schemas.microsoft.com/office/drawing/2014/main" id="{CD2FFC92-C6A3-4170-B546-91180BE78D7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39587" y="2476934"/>
              <a:ext cx="1543956" cy="2121217"/>
            </a:xfrm>
            <a:prstGeom prst="rect">
              <a:avLst/>
            </a:prstGeom>
          </p:spPr>
        </p:pic>
        <p:sp>
          <p:nvSpPr>
            <p:cNvPr id="10" name="Rounded Rectangle 9"/>
            <p:cNvSpPr/>
            <p:nvPr/>
          </p:nvSpPr>
          <p:spPr>
            <a:xfrm>
              <a:off x="600635" y="4303059"/>
              <a:ext cx="1219200" cy="69924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Box 11"/>
            <p:cNvSpPr txBox="1"/>
            <p:nvPr/>
          </p:nvSpPr>
          <p:spPr>
            <a:xfrm>
              <a:off x="744071" y="4410635"/>
              <a:ext cx="941294" cy="461665"/>
            </a:xfrm>
            <a:prstGeom prst="rect">
              <a:avLst/>
            </a:prstGeom>
            <a:noFill/>
          </p:spPr>
          <p:txBody>
            <a:bodyPr wrap="square" rtlCol="0">
              <a:spAutoFit/>
            </a:bodyPr>
            <a:lstStyle/>
            <a:p>
              <a:pPr algn="ctr"/>
              <a:r>
                <a:rPr lang="en-US" sz="2400" b="1" dirty="0">
                  <a:solidFill>
                    <a:schemeClr val="bg1"/>
                  </a:solidFill>
                </a:rPr>
                <a:t>PrEP</a:t>
              </a:r>
              <a:endParaRPr lang="en-CA" sz="2400" b="1" dirty="0">
                <a:solidFill>
                  <a:schemeClr val="bg1"/>
                </a:solidFill>
              </a:endParaRPr>
            </a:p>
          </p:txBody>
        </p:sp>
      </p:grpSp>
    </p:spTree>
    <p:extLst>
      <p:ext uri="{BB962C8B-B14F-4D97-AF65-F5344CB8AC3E}">
        <p14:creationId xmlns:p14="http://schemas.microsoft.com/office/powerpoint/2010/main" val="3377826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28467" y="1119783"/>
            <a:ext cx="10733446" cy="1029994"/>
          </a:xfrm>
        </p:spPr>
        <p:txBody>
          <a:bodyPr>
            <a:normAutofit fontScale="90000"/>
          </a:bodyPr>
          <a:lstStyle/>
          <a:p>
            <a:r>
              <a:rPr lang="en-US" dirty="0"/>
              <a:t>Interpreting Test Results – Rapid POC Screening</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1281007" y="2577801"/>
            <a:ext cx="8531733" cy="2468048"/>
          </a:xfrm>
        </p:spPr>
        <p:txBody>
          <a:bodyPr>
            <a:noAutofit/>
          </a:bodyPr>
          <a:lstStyle/>
          <a:p>
            <a:pPr>
              <a:spcAft>
                <a:spcPts val="1800"/>
              </a:spcAft>
              <a:buClr>
                <a:srgbClr val="4A66AC"/>
              </a:buClr>
            </a:pPr>
            <a:r>
              <a:rPr lang="en-US" b="1" dirty="0"/>
              <a:t>Reactive  </a:t>
            </a:r>
            <a:r>
              <a:rPr lang="en-US" dirty="0"/>
              <a:t>– The individual may be infected with HIV. Ask to draw blood for standard testing. Do not minimize the likelihood of the subsequent test being positive, most are. Begin arrangements to link this individual to follow-up care.</a:t>
            </a:r>
          </a:p>
          <a:p>
            <a:pPr>
              <a:spcAft>
                <a:spcPts val="1800"/>
              </a:spcAft>
              <a:buClr>
                <a:srgbClr val="4A66AC"/>
              </a:buClr>
            </a:pPr>
            <a:r>
              <a:rPr lang="en-US" b="1" dirty="0"/>
              <a:t>Non-Reactive</a:t>
            </a:r>
            <a:r>
              <a:rPr lang="en-US" dirty="0"/>
              <a:t> – The individual is not infected with HIV </a:t>
            </a:r>
            <a:r>
              <a:rPr lang="en-US" b="1" dirty="0"/>
              <a:t>OR</a:t>
            </a:r>
            <a:r>
              <a:rPr lang="en-US" dirty="0"/>
              <a:t> is in the window period. If there has been a high risk exposure the test should be repeated on the 3-6-3 schedule, or offer 3-6 lab-based testing. Refer high-risk individuals to PrEP counselling or other services as needed.</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545F12B-C254-4526-B53F-928461B907DC}"/>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grpSp>
        <p:nvGrpSpPr>
          <p:cNvPr id="16" name="Group 15">
            <a:extLst>
              <a:ext uri="{FF2B5EF4-FFF2-40B4-BE49-F238E27FC236}">
                <a16:creationId xmlns:a16="http://schemas.microsoft.com/office/drawing/2014/main" id="{2E672A29-C374-4562-BEB5-7962514377DF}"/>
              </a:ext>
            </a:extLst>
          </p:cNvPr>
          <p:cNvGrpSpPr/>
          <p:nvPr/>
        </p:nvGrpSpPr>
        <p:grpSpPr>
          <a:xfrm>
            <a:off x="10040807" y="2433739"/>
            <a:ext cx="1366092" cy="1399143"/>
            <a:chOff x="2049137" y="3316076"/>
            <a:chExt cx="1476261" cy="1608463"/>
          </a:xfrm>
        </p:grpSpPr>
        <p:sp>
          <p:nvSpPr>
            <p:cNvPr id="17" name="Rounded Rectangle 6">
              <a:extLst>
                <a:ext uri="{FF2B5EF4-FFF2-40B4-BE49-F238E27FC236}">
                  <a16:creationId xmlns:a16="http://schemas.microsoft.com/office/drawing/2014/main" id="{22332775-6E77-4EAB-99B0-74800110DCB6}"/>
                </a:ext>
              </a:extLst>
            </p:cNvPr>
            <p:cNvSpPr/>
            <p:nvPr/>
          </p:nvSpPr>
          <p:spPr>
            <a:xfrm>
              <a:off x="2049137" y="3316076"/>
              <a:ext cx="1465243" cy="1608463"/>
            </a:xfrm>
            <a:prstGeom prst="roundRect">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8" name="Straight Connector 17">
              <a:extLst>
                <a:ext uri="{FF2B5EF4-FFF2-40B4-BE49-F238E27FC236}">
                  <a16:creationId xmlns:a16="http://schemas.microsoft.com/office/drawing/2014/main" id="{E3D1EC07-112B-487B-B2C3-7CC1B8C44B17}"/>
                </a:ext>
              </a:extLst>
            </p:cNvPr>
            <p:cNvCxnSpPr/>
            <p:nvPr/>
          </p:nvCxnSpPr>
          <p:spPr>
            <a:xfrm flipV="1">
              <a:off x="2093205" y="4627084"/>
              <a:ext cx="1432193" cy="11017"/>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847AD75-0471-4CF3-8FF4-72E8860F9866}"/>
                </a:ext>
              </a:extLst>
            </p:cNvPr>
            <p:cNvSpPr txBox="1"/>
            <p:nvPr/>
          </p:nvSpPr>
          <p:spPr>
            <a:xfrm>
              <a:off x="2434727" y="4616068"/>
              <a:ext cx="804231" cy="307777"/>
            </a:xfrm>
            <a:prstGeom prst="rect">
              <a:avLst/>
            </a:prstGeom>
            <a:noFill/>
          </p:spPr>
          <p:txBody>
            <a:bodyPr wrap="square" rtlCol="0">
              <a:spAutoFit/>
            </a:bodyPr>
            <a:lstStyle/>
            <a:p>
              <a:r>
                <a:rPr lang="en-US" sz="1400" dirty="0">
                  <a:solidFill>
                    <a:schemeClr val="tx1">
                      <a:lumMod val="75000"/>
                      <a:lumOff val="25000"/>
                    </a:schemeClr>
                  </a:solidFill>
                  <a:latin typeface="Harrington" panose="04040505050A02020702" pitchFamily="82" charset="0"/>
                </a:rPr>
                <a:t>Name</a:t>
              </a:r>
              <a:endParaRPr lang="en-CA" sz="1400" dirty="0">
                <a:solidFill>
                  <a:schemeClr val="tx1">
                    <a:lumMod val="75000"/>
                    <a:lumOff val="25000"/>
                  </a:schemeClr>
                </a:solidFill>
                <a:latin typeface="Harrington" panose="04040505050A02020702" pitchFamily="82" charset="0"/>
              </a:endParaRPr>
            </a:p>
          </p:txBody>
        </p:sp>
        <p:sp>
          <p:nvSpPr>
            <p:cNvPr id="20" name="Oval 19">
              <a:extLst>
                <a:ext uri="{FF2B5EF4-FFF2-40B4-BE49-F238E27FC236}">
                  <a16:creationId xmlns:a16="http://schemas.microsoft.com/office/drawing/2014/main" id="{6CABFF29-4649-4652-8C02-40B4AC92F305}"/>
                </a:ext>
              </a:extLst>
            </p:cNvPr>
            <p:cNvSpPr/>
            <p:nvPr/>
          </p:nvSpPr>
          <p:spPr>
            <a:xfrm>
              <a:off x="2203373" y="3437264"/>
              <a:ext cx="1156771" cy="1134737"/>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Oval 20">
              <a:extLst>
                <a:ext uri="{FF2B5EF4-FFF2-40B4-BE49-F238E27FC236}">
                  <a16:creationId xmlns:a16="http://schemas.microsoft.com/office/drawing/2014/main" id="{A7B4D519-B349-4DE5-9598-2F9E828A9EA5}"/>
                </a:ext>
              </a:extLst>
            </p:cNvPr>
            <p:cNvSpPr/>
            <p:nvPr/>
          </p:nvSpPr>
          <p:spPr>
            <a:xfrm>
              <a:off x="2443908" y="3644749"/>
              <a:ext cx="706915" cy="728948"/>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Oval 21">
              <a:extLst>
                <a:ext uri="{FF2B5EF4-FFF2-40B4-BE49-F238E27FC236}">
                  <a16:creationId xmlns:a16="http://schemas.microsoft.com/office/drawing/2014/main" id="{37355D24-3048-436F-A327-E76E516E3996}"/>
                </a:ext>
              </a:extLst>
            </p:cNvPr>
            <p:cNvSpPr/>
            <p:nvPr/>
          </p:nvSpPr>
          <p:spPr>
            <a:xfrm>
              <a:off x="2750545" y="3786133"/>
              <a:ext cx="113841" cy="135872"/>
            </a:xfrm>
            <a:prstGeom prst="ellipse">
              <a:avLst/>
            </a:prstGeom>
            <a:solidFill>
              <a:srgbClr val="4A66AC"/>
            </a:solid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Oval 22">
              <a:extLst>
                <a:ext uri="{FF2B5EF4-FFF2-40B4-BE49-F238E27FC236}">
                  <a16:creationId xmlns:a16="http://schemas.microsoft.com/office/drawing/2014/main" id="{E573B03A-862D-4803-85CD-FFDE977B32CF}"/>
                </a:ext>
              </a:extLst>
            </p:cNvPr>
            <p:cNvSpPr/>
            <p:nvPr/>
          </p:nvSpPr>
          <p:spPr>
            <a:xfrm>
              <a:off x="2726675" y="4103786"/>
              <a:ext cx="113841" cy="135872"/>
            </a:xfrm>
            <a:prstGeom prst="ellipse">
              <a:avLst/>
            </a:prstGeom>
            <a:solidFill>
              <a:srgbClr val="4A66AC"/>
            </a:solid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24" name="Group 23">
            <a:extLst>
              <a:ext uri="{FF2B5EF4-FFF2-40B4-BE49-F238E27FC236}">
                <a16:creationId xmlns:a16="http://schemas.microsoft.com/office/drawing/2014/main" id="{00FFA67F-4F3D-42CF-BF8D-295F0EB138A8}"/>
              </a:ext>
            </a:extLst>
          </p:cNvPr>
          <p:cNvGrpSpPr/>
          <p:nvPr/>
        </p:nvGrpSpPr>
        <p:grpSpPr>
          <a:xfrm>
            <a:off x="10048725" y="4273104"/>
            <a:ext cx="1366092" cy="1399143"/>
            <a:chOff x="2049137" y="3316076"/>
            <a:chExt cx="1476261" cy="1608463"/>
          </a:xfrm>
        </p:grpSpPr>
        <p:sp>
          <p:nvSpPr>
            <p:cNvPr id="25" name="Rounded Rectangle 6">
              <a:extLst>
                <a:ext uri="{FF2B5EF4-FFF2-40B4-BE49-F238E27FC236}">
                  <a16:creationId xmlns:a16="http://schemas.microsoft.com/office/drawing/2014/main" id="{9E195D67-BF1D-446E-B213-D3C329F9DC31}"/>
                </a:ext>
              </a:extLst>
            </p:cNvPr>
            <p:cNvSpPr/>
            <p:nvPr/>
          </p:nvSpPr>
          <p:spPr>
            <a:xfrm>
              <a:off x="2049137" y="3316076"/>
              <a:ext cx="1465243" cy="1608463"/>
            </a:xfrm>
            <a:prstGeom prst="roundRect">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26" name="Straight Connector 25">
              <a:extLst>
                <a:ext uri="{FF2B5EF4-FFF2-40B4-BE49-F238E27FC236}">
                  <a16:creationId xmlns:a16="http://schemas.microsoft.com/office/drawing/2014/main" id="{D32DB691-58F5-4B1A-908D-CC4402CCF3CB}"/>
                </a:ext>
              </a:extLst>
            </p:cNvPr>
            <p:cNvCxnSpPr/>
            <p:nvPr/>
          </p:nvCxnSpPr>
          <p:spPr>
            <a:xfrm flipV="1">
              <a:off x="2093205" y="4627084"/>
              <a:ext cx="1432193" cy="11017"/>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A8AAB3B7-D7F5-4F0D-B4F1-9DF033298905}"/>
                </a:ext>
              </a:extLst>
            </p:cNvPr>
            <p:cNvSpPr txBox="1"/>
            <p:nvPr/>
          </p:nvSpPr>
          <p:spPr>
            <a:xfrm>
              <a:off x="2434727" y="4616068"/>
              <a:ext cx="804231" cy="307777"/>
            </a:xfrm>
            <a:prstGeom prst="rect">
              <a:avLst/>
            </a:prstGeom>
            <a:noFill/>
          </p:spPr>
          <p:txBody>
            <a:bodyPr wrap="square" rtlCol="0">
              <a:spAutoFit/>
            </a:bodyPr>
            <a:lstStyle/>
            <a:p>
              <a:r>
                <a:rPr lang="en-US" sz="1400" dirty="0">
                  <a:solidFill>
                    <a:schemeClr val="tx1">
                      <a:lumMod val="75000"/>
                      <a:lumOff val="25000"/>
                    </a:schemeClr>
                  </a:solidFill>
                  <a:latin typeface="Harrington" panose="04040505050A02020702" pitchFamily="82" charset="0"/>
                </a:rPr>
                <a:t>Name</a:t>
              </a:r>
              <a:endParaRPr lang="en-CA" sz="1400" dirty="0">
                <a:solidFill>
                  <a:schemeClr val="tx1">
                    <a:lumMod val="75000"/>
                    <a:lumOff val="25000"/>
                  </a:schemeClr>
                </a:solidFill>
                <a:latin typeface="Harrington" panose="04040505050A02020702" pitchFamily="82" charset="0"/>
              </a:endParaRPr>
            </a:p>
          </p:txBody>
        </p:sp>
        <p:sp>
          <p:nvSpPr>
            <p:cNvPr id="28" name="Oval 27">
              <a:extLst>
                <a:ext uri="{FF2B5EF4-FFF2-40B4-BE49-F238E27FC236}">
                  <a16:creationId xmlns:a16="http://schemas.microsoft.com/office/drawing/2014/main" id="{1C1A142B-720D-47F1-9E78-C51569F984B6}"/>
                </a:ext>
              </a:extLst>
            </p:cNvPr>
            <p:cNvSpPr/>
            <p:nvPr/>
          </p:nvSpPr>
          <p:spPr>
            <a:xfrm>
              <a:off x="2203373" y="3437264"/>
              <a:ext cx="1156771" cy="1134737"/>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Oval 28">
              <a:extLst>
                <a:ext uri="{FF2B5EF4-FFF2-40B4-BE49-F238E27FC236}">
                  <a16:creationId xmlns:a16="http://schemas.microsoft.com/office/drawing/2014/main" id="{0D849B17-88CD-453C-BAB2-4A1B3512FAE7}"/>
                </a:ext>
              </a:extLst>
            </p:cNvPr>
            <p:cNvSpPr/>
            <p:nvPr/>
          </p:nvSpPr>
          <p:spPr>
            <a:xfrm>
              <a:off x="2443908" y="3644749"/>
              <a:ext cx="706915" cy="728948"/>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Oval 29">
              <a:extLst>
                <a:ext uri="{FF2B5EF4-FFF2-40B4-BE49-F238E27FC236}">
                  <a16:creationId xmlns:a16="http://schemas.microsoft.com/office/drawing/2014/main" id="{6586628B-DA69-4EEB-9974-5EBA18487FEA}"/>
                </a:ext>
              </a:extLst>
            </p:cNvPr>
            <p:cNvSpPr/>
            <p:nvPr/>
          </p:nvSpPr>
          <p:spPr>
            <a:xfrm>
              <a:off x="2750545" y="3786133"/>
              <a:ext cx="113841" cy="135872"/>
            </a:xfrm>
            <a:prstGeom prst="ellipse">
              <a:avLst/>
            </a:prstGeom>
            <a:solidFill>
              <a:srgbClr val="4A66AC"/>
            </a:solid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extLst>
      <p:ext uri="{BB962C8B-B14F-4D97-AF65-F5344CB8AC3E}">
        <p14:creationId xmlns:p14="http://schemas.microsoft.com/office/powerpoint/2010/main" val="3631132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48976" y="1384557"/>
            <a:ext cx="9857943" cy="1029994"/>
          </a:xfrm>
        </p:spPr>
        <p:txBody>
          <a:bodyPr>
            <a:normAutofit fontScale="90000"/>
          </a:bodyPr>
          <a:lstStyle/>
          <a:p>
            <a:r>
              <a:rPr lang="en-US" dirty="0"/>
              <a:t>Interpreting Test Results – Standard Lab Test</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54004" y="2549054"/>
            <a:ext cx="9470156" cy="2468048"/>
          </a:xfrm>
        </p:spPr>
        <p:txBody>
          <a:bodyPr>
            <a:noAutofit/>
          </a:bodyPr>
          <a:lstStyle/>
          <a:p>
            <a:pPr>
              <a:spcAft>
                <a:spcPts val="1200"/>
              </a:spcAft>
              <a:buClr>
                <a:srgbClr val="4A66AC"/>
              </a:buClr>
            </a:pPr>
            <a:r>
              <a:rPr lang="en-US" sz="2200" b="1" dirty="0"/>
              <a:t>Positive for HIV 1 </a:t>
            </a:r>
            <a:r>
              <a:rPr lang="en-US" sz="2200" dirty="0"/>
              <a:t>or </a:t>
            </a:r>
            <a:r>
              <a:rPr lang="en-US" sz="2200" b="1" dirty="0"/>
              <a:t>Positive for HIV 2 antibody </a:t>
            </a:r>
            <a:r>
              <a:rPr lang="en-US" sz="2200" dirty="0"/>
              <a:t>– HIV infection confirmed. Prompt treatment protects the client’s health. Offer HIV treatment as soon as possible, ideally within 72 hours.</a:t>
            </a:r>
          </a:p>
          <a:p>
            <a:pPr>
              <a:spcAft>
                <a:spcPts val="1200"/>
              </a:spcAft>
              <a:buClr>
                <a:srgbClr val="4A66AC"/>
              </a:buClr>
            </a:pPr>
            <a:r>
              <a:rPr lang="en-US" sz="2200" b="1" dirty="0"/>
              <a:t>Evidence of HIV 1 infection prior to seroconversion </a:t>
            </a:r>
            <a:r>
              <a:rPr lang="en-US" sz="2200" dirty="0"/>
              <a:t>–  HIV infection confirmed, even though antibodies are not yet measurable. Likely a recent infection, and the person is still in the window period. Prompt treatment protects the client’s health. Offer HIV treatment as soon as possible, ideally within 72 hours.</a:t>
            </a:r>
          </a:p>
          <a:p>
            <a:pPr>
              <a:spcAft>
                <a:spcPts val="1200"/>
              </a:spcAft>
              <a:buClr>
                <a:srgbClr val="4A66AC"/>
              </a:buClr>
            </a:pPr>
            <a:r>
              <a:rPr lang="en-US" sz="2200" b="1" dirty="0">
                <a:effectLst/>
              </a:rPr>
              <a:t>HIV antibody-Non-Reactive </a:t>
            </a:r>
            <a:r>
              <a:rPr lang="en-US" sz="2200" dirty="0">
                <a:effectLst/>
              </a:rPr>
              <a:t>– There is no sign of HIV infection. The person is not infected or is in the window period. </a:t>
            </a:r>
            <a:r>
              <a:rPr lang="en-US" sz="2200" dirty="0"/>
              <a:t>If there has been a high risk exposure, the test should be repeated on the 3-6-3 schedule, or offer 3-6 lab-based testing. Refer high-risk individuals to PrEP counselling or other services as needed.</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3FCEE6A-24FA-42EA-B2C2-2604DD8550A9}"/>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pic>
        <p:nvPicPr>
          <p:cNvPr id="7" name="Picture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11191" y="2480295"/>
            <a:ext cx="1639884" cy="1639884"/>
          </a:xfrm>
          <a:prstGeom prst="rect">
            <a:avLst/>
          </a:prstGeom>
        </p:spPr>
      </p:pic>
    </p:spTree>
    <p:extLst>
      <p:ext uri="{BB962C8B-B14F-4D97-AF65-F5344CB8AC3E}">
        <p14:creationId xmlns:p14="http://schemas.microsoft.com/office/powerpoint/2010/main" val="2520962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83923" y="1446940"/>
            <a:ext cx="11057206" cy="1029994"/>
          </a:xfrm>
        </p:spPr>
        <p:txBody>
          <a:bodyPr>
            <a:normAutofit/>
          </a:bodyPr>
          <a:lstStyle/>
          <a:p>
            <a:r>
              <a:rPr lang="en-CA" dirty="0"/>
              <a:t>What does an “inconclusive” result mean?</a:t>
            </a:r>
            <a:endParaRPr lang="en-US"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83923" y="2658794"/>
            <a:ext cx="10860258" cy="4018357"/>
          </a:xfrm>
        </p:spPr>
        <p:txBody>
          <a:bodyPr>
            <a:normAutofit fontScale="92500"/>
          </a:bodyPr>
          <a:lstStyle/>
          <a:p>
            <a:pPr marL="457200" indent="-457200">
              <a:spcAft>
                <a:spcPts val="1800"/>
              </a:spcAft>
              <a:buClr>
                <a:srgbClr val="4A66AC"/>
              </a:buClr>
              <a:buFont typeface="Wingdings" panose="05000000000000000000" pitchFamily="2" charset="2"/>
              <a:buChar char="v"/>
            </a:pPr>
            <a:r>
              <a:rPr lang="en-US" sz="2600" dirty="0"/>
              <a:t>In very rare cases, the public health lab may report that a test is </a:t>
            </a:r>
            <a:r>
              <a:rPr lang="en-US" sz="2600" i="1" dirty="0"/>
              <a:t>inconclusive</a:t>
            </a:r>
            <a:r>
              <a:rPr lang="en-US" sz="2600" dirty="0"/>
              <a:t>; in this circumstance the laboratory has already done several kinds of testing looking to confirm the presence of the antibodies and the virus. </a:t>
            </a:r>
            <a:r>
              <a:rPr lang="en-CA" sz="2600" dirty="0"/>
              <a:t>None of these tests have clearly shown that the person has HIV, nor have they ruled out HIV infection.</a:t>
            </a:r>
          </a:p>
          <a:p>
            <a:pPr marL="457200" indent="-457200">
              <a:spcAft>
                <a:spcPts val="1800"/>
              </a:spcAft>
              <a:buClr>
                <a:srgbClr val="4A66AC"/>
              </a:buClr>
              <a:buFont typeface="Wingdings" panose="05000000000000000000" pitchFamily="2" charset="2"/>
              <a:buChar char="v"/>
            </a:pPr>
            <a:r>
              <a:rPr lang="en-US" sz="2600" dirty="0"/>
              <a:t>The Public Health Laboratory recommends that a new sample be submitted for additional testing after at least four weeks.</a:t>
            </a:r>
          </a:p>
          <a:p>
            <a:pPr marL="457200" indent="-457200">
              <a:spcAft>
                <a:spcPts val="1800"/>
              </a:spcAft>
              <a:buClr>
                <a:srgbClr val="4A66AC"/>
              </a:buClr>
              <a:buFont typeface="Wingdings" panose="05000000000000000000" pitchFamily="2" charset="2"/>
              <a:buChar char="v"/>
            </a:pPr>
            <a:r>
              <a:rPr lang="en-US" sz="2600" dirty="0"/>
              <a:t>Inconclusive results are very rarely confirmed to be HIV positive; however if a person has had a potential exposure they should be advised that condoms and harm reduction are essential to protect others.</a:t>
            </a:r>
          </a:p>
          <a:p>
            <a:pPr marL="457200" indent="-457200">
              <a:spcAft>
                <a:spcPts val="1800"/>
              </a:spcAft>
              <a:buClr>
                <a:srgbClr val="4A66AC"/>
              </a:buClr>
              <a:buFont typeface="Wingdings" panose="05000000000000000000" pitchFamily="2" charset="2"/>
              <a:buChar char="v"/>
            </a:pPr>
            <a:endParaRPr lang="en-US" sz="28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1"/>
                </a:solidFill>
              </a:rPr>
              <a:t>MODULE: The Science and Practice of HIV Testing </a:t>
            </a:r>
          </a:p>
        </p:txBody>
      </p:sp>
    </p:spTree>
    <p:extLst>
      <p:ext uri="{BB962C8B-B14F-4D97-AF65-F5344CB8AC3E}">
        <p14:creationId xmlns:p14="http://schemas.microsoft.com/office/powerpoint/2010/main" val="647034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83923" y="1446940"/>
            <a:ext cx="11057206" cy="1029994"/>
          </a:xfrm>
        </p:spPr>
        <p:txBody>
          <a:bodyPr>
            <a:normAutofit fontScale="90000"/>
          </a:bodyPr>
          <a:lstStyle/>
          <a:p>
            <a:r>
              <a:rPr lang="en-CA" dirty="0"/>
              <a:t>Can the test be wrong (false positive/reactive)?</a:t>
            </a:r>
            <a:endParaRPr lang="en-US"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61888" y="2636760"/>
            <a:ext cx="11520223" cy="844569"/>
          </a:xfrm>
        </p:spPr>
        <p:txBody>
          <a:bodyPr>
            <a:noAutofit/>
          </a:bodyPr>
          <a:lstStyle/>
          <a:p>
            <a:pPr>
              <a:spcAft>
                <a:spcPts val="1800"/>
              </a:spcAft>
              <a:buClr>
                <a:srgbClr val="4A66AC"/>
              </a:buClr>
            </a:pPr>
            <a:r>
              <a:rPr lang="en-US" dirty="0"/>
              <a:t>Any test can be wrong, but modern HIV tests are very specific and rarely wrong</a:t>
            </a:r>
          </a:p>
          <a:p>
            <a:pPr marL="457200" indent="-457200">
              <a:spcAft>
                <a:spcPts val="1800"/>
              </a:spcAft>
              <a:buClr>
                <a:srgbClr val="4A66AC"/>
              </a:buClr>
              <a:buFont typeface="Wingdings" panose="05000000000000000000" pitchFamily="2" charset="2"/>
              <a:buChar char="v"/>
            </a:pPr>
            <a:endParaRPr lang="en-US" sz="26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1"/>
                </a:solidFill>
              </a:rPr>
              <a:t>MODULE: The Science and Practice of HIV Testing </a:t>
            </a:r>
          </a:p>
        </p:txBody>
      </p:sp>
      <p:grpSp>
        <p:nvGrpSpPr>
          <p:cNvPr id="15" name="Group 14"/>
          <p:cNvGrpSpPr/>
          <p:nvPr/>
        </p:nvGrpSpPr>
        <p:grpSpPr>
          <a:xfrm>
            <a:off x="2302526" y="3238958"/>
            <a:ext cx="1366092" cy="1399143"/>
            <a:chOff x="2049137" y="3316076"/>
            <a:chExt cx="1476261" cy="1608463"/>
          </a:xfrm>
        </p:grpSpPr>
        <p:sp>
          <p:nvSpPr>
            <p:cNvPr id="4" name="Rounded Rectangle 3"/>
            <p:cNvSpPr/>
            <p:nvPr/>
          </p:nvSpPr>
          <p:spPr>
            <a:xfrm>
              <a:off x="2049137" y="3316076"/>
              <a:ext cx="1465243" cy="1608463"/>
            </a:xfrm>
            <a:prstGeom prst="roundRect">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6" name="Straight Connector 5"/>
            <p:cNvCxnSpPr/>
            <p:nvPr/>
          </p:nvCxnSpPr>
          <p:spPr>
            <a:xfrm flipV="1">
              <a:off x="2093205" y="4627084"/>
              <a:ext cx="1432193" cy="11017"/>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434727" y="4616068"/>
              <a:ext cx="804231" cy="307777"/>
            </a:xfrm>
            <a:prstGeom prst="rect">
              <a:avLst/>
            </a:prstGeom>
            <a:noFill/>
          </p:spPr>
          <p:txBody>
            <a:bodyPr wrap="square" rtlCol="0">
              <a:spAutoFit/>
            </a:bodyPr>
            <a:lstStyle/>
            <a:p>
              <a:r>
                <a:rPr lang="en-US" sz="1400" dirty="0">
                  <a:solidFill>
                    <a:schemeClr val="tx1">
                      <a:lumMod val="75000"/>
                      <a:lumOff val="25000"/>
                    </a:schemeClr>
                  </a:solidFill>
                  <a:latin typeface="Harrington" panose="04040505050A02020702" pitchFamily="82" charset="0"/>
                </a:rPr>
                <a:t>Name</a:t>
              </a:r>
              <a:endParaRPr lang="en-CA" sz="1400" dirty="0">
                <a:solidFill>
                  <a:schemeClr val="tx1">
                    <a:lumMod val="75000"/>
                    <a:lumOff val="25000"/>
                  </a:schemeClr>
                </a:solidFill>
                <a:latin typeface="Harrington" panose="04040505050A02020702" pitchFamily="82" charset="0"/>
              </a:endParaRPr>
            </a:p>
          </p:txBody>
        </p:sp>
        <p:sp>
          <p:nvSpPr>
            <p:cNvPr id="8" name="Oval 7"/>
            <p:cNvSpPr/>
            <p:nvPr/>
          </p:nvSpPr>
          <p:spPr>
            <a:xfrm>
              <a:off x="2203373" y="3437264"/>
              <a:ext cx="1156771" cy="1134737"/>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Oval 9"/>
            <p:cNvSpPr/>
            <p:nvPr/>
          </p:nvSpPr>
          <p:spPr>
            <a:xfrm>
              <a:off x="2443908" y="3644749"/>
              <a:ext cx="706915" cy="728948"/>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Oval 11"/>
            <p:cNvSpPr/>
            <p:nvPr/>
          </p:nvSpPr>
          <p:spPr>
            <a:xfrm>
              <a:off x="2750545" y="3786133"/>
              <a:ext cx="113841" cy="135872"/>
            </a:xfrm>
            <a:prstGeom prst="ellipse">
              <a:avLst/>
            </a:prstGeom>
            <a:solidFill>
              <a:srgbClr val="4A66AC"/>
            </a:solid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p:nvSpPr>
          <p:spPr>
            <a:xfrm>
              <a:off x="2726675" y="4103786"/>
              <a:ext cx="113841" cy="135872"/>
            </a:xfrm>
            <a:prstGeom prst="ellipse">
              <a:avLst/>
            </a:prstGeom>
            <a:solidFill>
              <a:srgbClr val="4A66AC"/>
            </a:solid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4" name="Subtitle 2">
            <a:extLst>
              <a:ext uri="{FF2B5EF4-FFF2-40B4-BE49-F238E27FC236}">
                <a16:creationId xmlns:a16="http://schemas.microsoft.com/office/drawing/2014/main" id="{8365A299-7067-41F3-96D1-6126C68ADEA1}"/>
              </a:ext>
            </a:extLst>
          </p:cNvPr>
          <p:cNvSpPr txBox="1">
            <a:spLocks/>
          </p:cNvSpPr>
          <p:nvPr/>
        </p:nvSpPr>
        <p:spPr>
          <a:xfrm>
            <a:off x="904970" y="5014568"/>
            <a:ext cx="4217874" cy="176080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spcBef>
                <a:spcPts val="0"/>
              </a:spcBef>
              <a:spcAft>
                <a:spcPts val="600"/>
              </a:spcAft>
              <a:buClr>
                <a:srgbClr val="4A66AC"/>
              </a:buClr>
            </a:pPr>
            <a:r>
              <a:rPr lang="en-US" b="1" dirty="0"/>
              <a:t>A single rapid test</a:t>
            </a:r>
          </a:p>
          <a:p>
            <a:pPr algn="ctr">
              <a:spcBef>
                <a:spcPts val="0"/>
              </a:spcBef>
              <a:buClr>
                <a:srgbClr val="4A66AC"/>
              </a:buClr>
            </a:pPr>
            <a:r>
              <a:rPr lang="en-US" dirty="0"/>
              <a:t>The manufacturer suggests it could be falsely reactive 4 times in every 1000 tests</a:t>
            </a:r>
          </a:p>
          <a:p>
            <a:pPr marL="457200" indent="-457200">
              <a:spcAft>
                <a:spcPts val="1800"/>
              </a:spcAft>
              <a:buClr>
                <a:srgbClr val="4A66AC"/>
              </a:buClr>
              <a:buFont typeface="Wingdings" panose="05000000000000000000" pitchFamily="2" charset="2"/>
              <a:buChar char="v"/>
            </a:pPr>
            <a:endParaRPr lang="en-US" sz="2800" dirty="0"/>
          </a:p>
        </p:txBody>
      </p:sp>
      <p:sp>
        <p:nvSpPr>
          <p:cNvPr id="24" name="Subtitle 2">
            <a:extLst>
              <a:ext uri="{FF2B5EF4-FFF2-40B4-BE49-F238E27FC236}">
                <a16:creationId xmlns:a16="http://schemas.microsoft.com/office/drawing/2014/main" id="{8365A299-7067-41F3-96D1-6126C68ADEA1}"/>
              </a:ext>
            </a:extLst>
          </p:cNvPr>
          <p:cNvSpPr txBox="1">
            <a:spLocks/>
          </p:cNvSpPr>
          <p:nvPr/>
        </p:nvSpPr>
        <p:spPr>
          <a:xfrm>
            <a:off x="5640386" y="4990698"/>
            <a:ext cx="5431565" cy="186730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spcBef>
                <a:spcPts val="0"/>
              </a:spcBef>
              <a:spcAft>
                <a:spcPts val="600"/>
              </a:spcAft>
              <a:buClr>
                <a:srgbClr val="4A66AC"/>
              </a:buClr>
            </a:pPr>
            <a:r>
              <a:rPr lang="en-US" b="1" dirty="0"/>
              <a:t>Standard Public Health Lab Testing</a:t>
            </a:r>
          </a:p>
          <a:p>
            <a:pPr algn="ctr">
              <a:spcBef>
                <a:spcPts val="0"/>
              </a:spcBef>
              <a:buClr>
                <a:srgbClr val="4A66AC"/>
              </a:buClr>
            </a:pPr>
            <a:r>
              <a:rPr lang="en-US" dirty="0"/>
              <a:t>Public Health uses several tests to confirm every positive test. Evaluation suggests it could be falsely positive/reactive less than 3 times in every 10,000 tests</a:t>
            </a:r>
          </a:p>
          <a:p>
            <a:pPr algn="ctr">
              <a:spcBef>
                <a:spcPts val="0"/>
              </a:spcBef>
              <a:buClr>
                <a:srgbClr val="4A66AC"/>
              </a:buClr>
            </a:pPr>
            <a:endParaRPr lang="en-US" sz="2600" dirty="0"/>
          </a:p>
          <a:p>
            <a:pPr marL="457200" indent="-457200">
              <a:spcAft>
                <a:spcPts val="1800"/>
              </a:spcAft>
              <a:buClr>
                <a:srgbClr val="4A66AC"/>
              </a:buClr>
              <a:buFont typeface="Wingdings" panose="05000000000000000000" pitchFamily="2" charset="2"/>
              <a:buChar char="v"/>
            </a:pPr>
            <a:endParaRPr lang="en-US" sz="2800" dirty="0"/>
          </a:p>
        </p:txBody>
      </p:sp>
      <p:pic>
        <p:nvPicPr>
          <p:cNvPr id="25" name="Picture 2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963578" y="3040656"/>
            <a:ext cx="1806766" cy="1806766"/>
          </a:xfrm>
          <a:prstGeom prst="rect">
            <a:avLst/>
          </a:prstGeom>
        </p:spPr>
      </p:pic>
    </p:spTree>
    <p:extLst>
      <p:ext uri="{BB962C8B-B14F-4D97-AF65-F5344CB8AC3E}">
        <p14:creationId xmlns:p14="http://schemas.microsoft.com/office/powerpoint/2010/main" val="290538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400" y="1221856"/>
            <a:ext cx="7413674" cy="1029994"/>
          </a:xfrm>
        </p:spPr>
        <p:txBody>
          <a:bodyPr/>
          <a:lstStyle/>
          <a:p>
            <a:r>
              <a:rPr lang="en-US" dirty="0"/>
              <a:t>What is a Screening Test?</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1066798" y="5404011"/>
            <a:ext cx="7930664" cy="2420662"/>
          </a:xfrm>
        </p:spPr>
        <p:txBody>
          <a:bodyPr>
            <a:normAutofit/>
          </a:bodyPr>
          <a:lstStyle/>
          <a:p>
            <a:pPr>
              <a:spcAft>
                <a:spcPts val="1800"/>
              </a:spcAft>
              <a:buClr>
                <a:srgbClr val="4A66AC"/>
              </a:buClr>
            </a:pPr>
            <a:r>
              <a:rPr lang="en-US" dirty="0"/>
              <a:t>A diagnostic test confirms that a person has been infected or has an illness. It usually takes longer and is more complex to perform than a screening test. </a:t>
            </a:r>
          </a:p>
        </p:txBody>
      </p:sp>
      <p:pic>
        <p:nvPicPr>
          <p:cNvPr id="9" name="Picture 8">
            <a:extLst>
              <a:ext uri="{FF2B5EF4-FFF2-40B4-BE49-F238E27FC236}">
                <a16:creationId xmlns:a16="http://schemas.microsoft.com/office/drawing/2014/main" id="{7BA69918-62C5-489C-9676-9BFDB9FF2FE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997462" y="1575582"/>
            <a:ext cx="2622452" cy="2622452"/>
          </a:xfrm>
          <a:prstGeom prst="rect">
            <a:avLst/>
          </a:prstGeom>
        </p:spPr>
      </p:pic>
      <p:sp>
        <p:nvSpPr>
          <p:cNvPr id="10" name="TextBox 9">
            <a:extLst>
              <a:ext uri="{FF2B5EF4-FFF2-40B4-BE49-F238E27FC236}">
                <a16:creationId xmlns:a16="http://schemas.microsoft.com/office/drawing/2014/main" id="{16F6DF7F-5324-4FFC-B816-5C43160BB7E1}"/>
              </a:ext>
            </a:extLst>
          </p:cNvPr>
          <p:cNvSpPr txBox="1"/>
          <p:nvPr/>
        </p:nvSpPr>
        <p:spPr>
          <a:xfrm>
            <a:off x="9223514" y="4312705"/>
            <a:ext cx="2491408" cy="1400383"/>
          </a:xfrm>
          <a:prstGeom prst="rect">
            <a:avLst/>
          </a:prstGeom>
          <a:noFill/>
        </p:spPr>
        <p:txBody>
          <a:bodyPr wrap="square" rtlCol="0">
            <a:spAutoFit/>
          </a:bodyPr>
          <a:lstStyle/>
          <a:p>
            <a:pPr algn="ctr">
              <a:spcAft>
                <a:spcPts val="600"/>
              </a:spcAft>
            </a:pPr>
            <a:r>
              <a:rPr lang="en-US" sz="2000" b="1" dirty="0">
                <a:solidFill>
                  <a:srgbClr val="4A66AC"/>
                </a:solidFill>
              </a:rPr>
              <a:t>Am I interested in someone?</a:t>
            </a:r>
          </a:p>
          <a:p>
            <a:r>
              <a:rPr lang="en-US" sz="2000" b="1" dirty="0">
                <a:solidFill>
                  <a:srgbClr val="4A66AC"/>
                </a:solidFill>
              </a:rPr>
              <a:t>Tinder = screening</a:t>
            </a:r>
          </a:p>
          <a:p>
            <a:r>
              <a:rPr lang="en-US" sz="2000" b="1" dirty="0">
                <a:solidFill>
                  <a:srgbClr val="4A66AC"/>
                </a:solidFill>
              </a:rPr>
              <a:t>A date = diagnostic</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sp>
        <p:nvSpPr>
          <p:cNvPr id="8" name="Title 1">
            <a:extLst>
              <a:ext uri="{FF2B5EF4-FFF2-40B4-BE49-F238E27FC236}">
                <a16:creationId xmlns:a16="http://schemas.microsoft.com/office/drawing/2014/main" id="{629F1C2B-0721-474A-90C0-233099FB0CE2}"/>
              </a:ext>
            </a:extLst>
          </p:cNvPr>
          <p:cNvSpPr txBox="1">
            <a:spLocks/>
          </p:cNvSpPr>
          <p:nvPr/>
        </p:nvSpPr>
        <p:spPr>
          <a:xfrm>
            <a:off x="914400" y="4374017"/>
            <a:ext cx="7413674" cy="102999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800" kern="1200">
                <a:solidFill>
                  <a:schemeClr val="tx1"/>
                </a:solidFill>
                <a:latin typeface="+mj-lt"/>
                <a:ea typeface="+mj-ea"/>
                <a:cs typeface="+mj-cs"/>
              </a:defRPr>
            </a:lvl1pPr>
          </a:lstStyle>
          <a:p>
            <a:r>
              <a:rPr lang="en-US" dirty="0"/>
              <a:t>What is a Diagnostic Test?</a:t>
            </a:r>
          </a:p>
        </p:txBody>
      </p:sp>
      <p:sp>
        <p:nvSpPr>
          <p:cNvPr id="13" name="Subtitle 2">
            <a:extLst>
              <a:ext uri="{FF2B5EF4-FFF2-40B4-BE49-F238E27FC236}">
                <a16:creationId xmlns:a16="http://schemas.microsoft.com/office/drawing/2014/main" id="{1F501EAE-C604-4490-A7B2-8629E8907BD8}"/>
              </a:ext>
            </a:extLst>
          </p:cNvPr>
          <p:cNvSpPr txBox="1">
            <a:spLocks/>
          </p:cNvSpPr>
          <p:nvPr/>
        </p:nvSpPr>
        <p:spPr>
          <a:xfrm>
            <a:off x="1066798" y="2360101"/>
            <a:ext cx="7964557" cy="242066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Aft>
                <a:spcPts val="1800"/>
              </a:spcAft>
              <a:buClr>
                <a:srgbClr val="4A66AC"/>
              </a:buClr>
            </a:pPr>
            <a:r>
              <a:rPr lang="en-US" dirty="0"/>
              <a:t>A screening test is a fast, simple test used to assess the health of a large group of people. Screening tests are designed to reliably identify people who do not have HIV, and flag people who need further testing. </a:t>
            </a:r>
            <a:r>
              <a:rPr lang="en-US" b="1" dirty="0"/>
              <a:t>It is not a diagnostic test. </a:t>
            </a:r>
            <a:r>
              <a:rPr lang="en-US" dirty="0"/>
              <a:t>Reactive tests require diagnostic testing to confirm results.</a:t>
            </a:r>
          </a:p>
        </p:txBody>
      </p:sp>
    </p:spTree>
    <p:extLst>
      <p:ext uri="{BB962C8B-B14F-4D97-AF65-F5344CB8AC3E}">
        <p14:creationId xmlns:p14="http://schemas.microsoft.com/office/powerpoint/2010/main" val="815325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8567225" cy="1029994"/>
          </a:xfrm>
        </p:spPr>
        <p:txBody>
          <a:bodyPr>
            <a:normAutofit/>
          </a:bodyPr>
          <a:lstStyle/>
          <a:p>
            <a:pPr>
              <a:spcAft>
                <a:spcPts val="1800"/>
              </a:spcAft>
              <a:buClr>
                <a:srgbClr val="4A66AC"/>
              </a:buClr>
            </a:pPr>
            <a:r>
              <a:rPr lang="en-CA" dirty="0"/>
              <a:t>HIV Testing in Ontario</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14400" y="2405016"/>
            <a:ext cx="8465702" cy="4452984"/>
          </a:xfrm>
        </p:spPr>
        <p:txBody>
          <a:bodyPr>
            <a:normAutofit/>
          </a:bodyPr>
          <a:lstStyle/>
          <a:p>
            <a:pPr>
              <a:spcAft>
                <a:spcPts val="1800"/>
              </a:spcAft>
              <a:buClr>
                <a:srgbClr val="4A66AC"/>
              </a:buClr>
            </a:pPr>
            <a:r>
              <a:rPr lang="en-CA" dirty="0"/>
              <a:t>There are three ways that people can be tested for HIV in Ontario:</a:t>
            </a:r>
          </a:p>
          <a:p>
            <a:pPr marL="800100" lvl="1" indent="-342900" algn="l">
              <a:spcAft>
                <a:spcPts val="1800"/>
              </a:spcAft>
              <a:buClr>
                <a:srgbClr val="4A66AC"/>
              </a:buClr>
              <a:buFont typeface="Wingdings" panose="05000000000000000000" pitchFamily="2" charset="2"/>
              <a:buChar char="v"/>
            </a:pPr>
            <a:r>
              <a:rPr lang="en-CA" sz="1900" b="1" dirty="0"/>
              <a:t>Rapid point-of-care testing </a:t>
            </a:r>
            <a:r>
              <a:rPr lang="en-CA" sz="1900" dirty="0"/>
              <a:t>can be done quickly and easily, collecting blood with a finger prick and providing results all in the same appointment. This is a </a:t>
            </a:r>
            <a:r>
              <a:rPr lang="en-CA" sz="1900" u="sng" dirty="0"/>
              <a:t>screening test</a:t>
            </a:r>
            <a:r>
              <a:rPr lang="en-CA" sz="1900" dirty="0"/>
              <a:t>, used in Ontario to screen the populations most at risk of HIV infection.</a:t>
            </a:r>
          </a:p>
          <a:p>
            <a:pPr marL="800100" lvl="1" indent="-342900" algn="l">
              <a:spcAft>
                <a:spcPts val="1800"/>
              </a:spcAft>
              <a:buClr>
                <a:srgbClr val="4A66AC"/>
              </a:buClr>
              <a:buFont typeface="Wingdings" panose="05000000000000000000" pitchFamily="2" charset="2"/>
              <a:buChar char="v"/>
            </a:pPr>
            <a:r>
              <a:rPr lang="en-CA" sz="1900" dirty="0"/>
              <a:t>Self/home-based testing can be done quickly and easily, collecting blood with a finger prick and providing results in a few minutes. This is a screening test, and would require lab-based confirmatory testing.</a:t>
            </a:r>
          </a:p>
          <a:p>
            <a:pPr marL="800100" lvl="1" indent="-342900" algn="l">
              <a:spcAft>
                <a:spcPts val="1800"/>
              </a:spcAft>
              <a:buClr>
                <a:srgbClr val="4A66AC"/>
              </a:buClr>
              <a:buFont typeface="Wingdings" panose="05000000000000000000" pitchFamily="2" charset="2"/>
              <a:buChar char="v"/>
            </a:pPr>
            <a:r>
              <a:rPr lang="en-US" sz="1900" b="1" dirty="0"/>
              <a:t>Standard HIV testing </a:t>
            </a:r>
            <a:r>
              <a:rPr lang="en-US" sz="1900" dirty="0"/>
              <a:t>is done by the Public Health Ontario Laboratory (PHOL). Blood must be collected in a tube for testing and sent to the lab. More than one test is done on any reactive result, which makes this testing </a:t>
            </a:r>
            <a:r>
              <a:rPr lang="en-US" sz="1900" u="sng" dirty="0"/>
              <a:t>diagnostic</a:t>
            </a:r>
            <a:r>
              <a:rPr lang="en-US" sz="1900" dirty="0"/>
              <a:t>.</a:t>
            </a:r>
          </a:p>
          <a:p>
            <a:pPr marL="342900" indent="-342900">
              <a:spcAft>
                <a:spcPts val="1800"/>
              </a:spcAft>
              <a:buClr>
                <a:srgbClr val="4A66AC"/>
              </a:buClr>
              <a:buFont typeface="Wingdings" panose="05000000000000000000" pitchFamily="2" charset="2"/>
              <a:buChar char="v"/>
            </a:pPr>
            <a:endParaRPr lang="en-CA" dirty="0"/>
          </a:p>
          <a:p>
            <a:pPr>
              <a:spcAft>
                <a:spcPts val="1800"/>
              </a:spcAft>
              <a:buClr>
                <a:srgbClr val="4A66AC"/>
              </a:buClr>
            </a:pPr>
            <a:endParaRPr lang="en-US" sz="28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grpSp>
        <p:nvGrpSpPr>
          <p:cNvPr id="6" name="Group 5"/>
          <p:cNvGrpSpPr/>
          <p:nvPr/>
        </p:nvGrpSpPr>
        <p:grpSpPr>
          <a:xfrm>
            <a:off x="9620416" y="2638503"/>
            <a:ext cx="1227058" cy="1205026"/>
            <a:chOff x="2049137" y="3316076"/>
            <a:chExt cx="1476261" cy="1608463"/>
          </a:xfrm>
        </p:grpSpPr>
        <p:sp>
          <p:nvSpPr>
            <p:cNvPr id="7" name="Rounded Rectangle 6"/>
            <p:cNvSpPr/>
            <p:nvPr/>
          </p:nvSpPr>
          <p:spPr>
            <a:xfrm>
              <a:off x="2049137" y="3316076"/>
              <a:ext cx="1465243" cy="1608463"/>
            </a:xfrm>
            <a:prstGeom prst="roundRect">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8" name="Straight Connector 7"/>
            <p:cNvCxnSpPr/>
            <p:nvPr/>
          </p:nvCxnSpPr>
          <p:spPr>
            <a:xfrm flipV="1">
              <a:off x="2093205" y="4627084"/>
              <a:ext cx="1432193" cy="11017"/>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34727" y="4616068"/>
              <a:ext cx="804231" cy="307777"/>
            </a:xfrm>
            <a:prstGeom prst="rect">
              <a:avLst/>
            </a:prstGeom>
            <a:noFill/>
          </p:spPr>
          <p:txBody>
            <a:bodyPr wrap="square" rtlCol="0">
              <a:spAutoFit/>
            </a:bodyPr>
            <a:lstStyle/>
            <a:p>
              <a:r>
                <a:rPr lang="en-US" sz="1400" dirty="0">
                  <a:solidFill>
                    <a:schemeClr val="tx1">
                      <a:lumMod val="75000"/>
                      <a:lumOff val="25000"/>
                    </a:schemeClr>
                  </a:solidFill>
                  <a:latin typeface="Harrington" panose="04040505050A02020702" pitchFamily="82" charset="0"/>
                </a:rPr>
                <a:t>Name</a:t>
              </a:r>
              <a:endParaRPr lang="en-CA" sz="1400" dirty="0">
                <a:solidFill>
                  <a:schemeClr val="tx1">
                    <a:lumMod val="75000"/>
                    <a:lumOff val="25000"/>
                  </a:schemeClr>
                </a:solidFill>
                <a:latin typeface="Harrington" panose="04040505050A02020702" pitchFamily="82" charset="0"/>
              </a:endParaRPr>
            </a:p>
          </p:txBody>
        </p:sp>
        <p:sp>
          <p:nvSpPr>
            <p:cNvPr id="10" name="Oval 9"/>
            <p:cNvSpPr/>
            <p:nvPr/>
          </p:nvSpPr>
          <p:spPr>
            <a:xfrm>
              <a:off x="2203373" y="3437264"/>
              <a:ext cx="1156771" cy="1134737"/>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p:nvSpPr>
          <p:spPr>
            <a:xfrm>
              <a:off x="2443908" y="3644749"/>
              <a:ext cx="706915" cy="728948"/>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Oval 13"/>
            <p:cNvSpPr/>
            <p:nvPr/>
          </p:nvSpPr>
          <p:spPr>
            <a:xfrm>
              <a:off x="2750545" y="3786133"/>
              <a:ext cx="113841" cy="135872"/>
            </a:xfrm>
            <a:prstGeom prst="ellipse">
              <a:avLst/>
            </a:prstGeom>
            <a:solidFill>
              <a:srgbClr val="4A66AC"/>
            </a:solid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Oval 14"/>
            <p:cNvSpPr/>
            <p:nvPr/>
          </p:nvSpPr>
          <p:spPr>
            <a:xfrm>
              <a:off x="2726675" y="4103786"/>
              <a:ext cx="113841" cy="135872"/>
            </a:xfrm>
            <a:prstGeom prst="ellipse">
              <a:avLst/>
            </a:prstGeom>
            <a:solidFill>
              <a:srgbClr val="4A66AC"/>
            </a:solid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pic>
        <p:nvPicPr>
          <p:cNvPr id="16" name="Picture 1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775295" y="4537224"/>
            <a:ext cx="1301496" cy="1301496"/>
          </a:xfrm>
          <a:prstGeom prst="rect">
            <a:avLst/>
          </a:prstGeom>
        </p:spPr>
      </p:pic>
    </p:spTree>
    <p:extLst>
      <p:ext uri="{BB962C8B-B14F-4D97-AF65-F5344CB8AC3E}">
        <p14:creationId xmlns:p14="http://schemas.microsoft.com/office/powerpoint/2010/main" val="1296332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8567225" cy="1029994"/>
          </a:xfrm>
        </p:spPr>
        <p:txBody>
          <a:bodyPr>
            <a:normAutofit/>
          </a:bodyPr>
          <a:lstStyle/>
          <a:p>
            <a:pPr>
              <a:spcAft>
                <a:spcPts val="1800"/>
              </a:spcAft>
              <a:buClr>
                <a:srgbClr val="4A66AC"/>
              </a:buClr>
            </a:pPr>
            <a:r>
              <a:rPr lang="en-CA" dirty="0"/>
              <a:t>The Things HIV Tests Can Measure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68680" y="2807352"/>
            <a:ext cx="9381744" cy="1645776"/>
          </a:xfrm>
        </p:spPr>
        <p:txBody>
          <a:bodyPr>
            <a:normAutofit/>
          </a:bodyPr>
          <a:lstStyle/>
          <a:p>
            <a:pPr>
              <a:spcAft>
                <a:spcPts val="1800"/>
              </a:spcAft>
              <a:buClr>
                <a:srgbClr val="4A66AC"/>
              </a:buClr>
            </a:pPr>
            <a:endParaRPr lang="en-CA" sz="2600" dirty="0"/>
          </a:p>
          <a:p>
            <a:pPr>
              <a:spcAft>
                <a:spcPts val="1800"/>
              </a:spcAft>
              <a:buClr>
                <a:srgbClr val="4A66AC"/>
              </a:buClr>
            </a:pPr>
            <a:endParaRPr lang="en-CA" dirty="0"/>
          </a:p>
          <a:p>
            <a:pPr>
              <a:spcAft>
                <a:spcPts val="1800"/>
              </a:spcAft>
              <a:buClr>
                <a:srgbClr val="4A66AC"/>
              </a:buClr>
            </a:pPr>
            <a:endParaRPr lang="en-US" sz="28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pic>
        <p:nvPicPr>
          <p:cNvPr id="17" name="Picture 1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72089" y="4101690"/>
            <a:ext cx="968565" cy="968565"/>
          </a:xfrm>
          <a:prstGeom prst="rect">
            <a:avLst/>
          </a:prstGeom>
        </p:spPr>
      </p:pic>
      <p:pic>
        <p:nvPicPr>
          <p:cNvPr id="18" name="Picture 17"/>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20243423">
            <a:off x="1474207" y="2260329"/>
            <a:ext cx="814329" cy="814329"/>
          </a:xfrm>
          <a:prstGeom prst="rect">
            <a:avLst/>
          </a:prstGeom>
        </p:spPr>
      </p:pic>
      <p:pic>
        <p:nvPicPr>
          <p:cNvPr id="19" name="Picture 18"/>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2337679" y="5050717"/>
            <a:ext cx="649077" cy="649077"/>
          </a:xfrm>
          <a:prstGeom prst="rect">
            <a:avLst/>
          </a:prstGeom>
        </p:spPr>
      </p:pic>
      <p:sp>
        <p:nvSpPr>
          <p:cNvPr id="4" name="TextBox 3"/>
          <p:cNvSpPr txBox="1"/>
          <p:nvPr/>
        </p:nvSpPr>
        <p:spPr>
          <a:xfrm>
            <a:off x="2395727" y="2313432"/>
            <a:ext cx="9381745" cy="1569660"/>
          </a:xfrm>
          <a:prstGeom prst="rect">
            <a:avLst/>
          </a:prstGeom>
          <a:noFill/>
        </p:spPr>
        <p:txBody>
          <a:bodyPr wrap="square" rtlCol="0">
            <a:spAutoFit/>
          </a:bodyPr>
          <a:lstStyle/>
          <a:p>
            <a:r>
              <a:rPr lang="en-US" sz="2400" b="1" dirty="0">
                <a:latin typeface="Calibri" panose="020F0502020204030204" pitchFamily="34" charset="0"/>
                <a:cs typeface="Calibri" panose="020F0502020204030204" pitchFamily="34" charset="0"/>
              </a:rPr>
              <a:t>Antibodies</a:t>
            </a:r>
            <a:r>
              <a:rPr lang="en-US" sz="2400" dirty="0">
                <a:latin typeface="Calibri" panose="020F0502020204030204" pitchFamily="34" charset="0"/>
                <a:cs typeface="Calibri" panose="020F0502020204030204" pitchFamily="34" charset="0"/>
              </a:rPr>
              <a:t> are created by the cells of the immune system. We create unique antibodies to attack each disease we are exposed to. During HIV infection, two types of antibodies are produced: IgM and then IgG. The presence of one or both of these antibodies is proof of HIV infection.</a:t>
            </a:r>
            <a:endParaRPr lang="en-CA" sz="2400" dirty="0">
              <a:latin typeface="Calibri" panose="020F0502020204030204" pitchFamily="34" charset="0"/>
              <a:cs typeface="Calibri" panose="020F0502020204030204" pitchFamily="34" charset="0"/>
            </a:endParaRPr>
          </a:p>
        </p:txBody>
      </p:sp>
      <p:sp>
        <p:nvSpPr>
          <p:cNvPr id="21" name="TextBox 20"/>
          <p:cNvSpPr txBox="1"/>
          <p:nvPr/>
        </p:nvSpPr>
        <p:spPr>
          <a:xfrm>
            <a:off x="2395727" y="4024760"/>
            <a:ext cx="9668892" cy="830997"/>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Measuring </a:t>
            </a:r>
            <a:r>
              <a:rPr lang="en-US" sz="2400" b="1" dirty="0">
                <a:latin typeface="Calibri" panose="020F0502020204030204" pitchFamily="34" charset="0"/>
                <a:cs typeface="Calibri" panose="020F0502020204030204" pitchFamily="34" charset="0"/>
              </a:rPr>
              <a:t>HIV directly </a:t>
            </a:r>
            <a:r>
              <a:rPr lang="en-US" sz="2400" dirty="0">
                <a:latin typeface="Calibri" panose="020F0502020204030204" pitchFamily="34" charset="0"/>
                <a:cs typeface="Calibri" panose="020F0502020204030204" pitchFamily="34" charset="0"/>
              </a:rPr>
              <a:t>by identifying the virus in the blood is also a way to know if infection has happened. </a:t>
            </a:r>
            <a:endParaRPr lang="en-CA" sz="2400" dirty="0">
              <a:latin typeface="Calibri" panose="020F0502020204030204" pitchFamily="34" charset="0"/>
              <a:cs typeface="Calibri" panose="020F0502020204030204" pitchFamily="34" charset="0"/>
            </a:endParaRPr>
          </a:p>
        </p:txBody>
      </p:sp>
      <p:sp>
        <p:nvSpPr>
          <p:cNvPr id="22" name="TextBox 21"/>
          <p:cNvSpPr txBox="1"/>
          <p:nvPr/>
        </p:nvSpPr>
        <p:spPr>
          <a:xfrm>
            <a:off x="2996227" y="4855757"/>
            <a:ext cx="8536887" cy="1938992"/>
          </a:xfrm>
          <a:prstGeom prst="rect">
            <a:avLst/>
          </a:prstGeom>
          <a:noFill/>
        </p:spPr>
        <p:txBody>
          <a:bodyPr wrap="square" rtlCol="0">
            <a:spAutoFit/>
          </a:bodyPr>
          <a:lstStyle/>
          <a:p>
            <a:r>
              <a:rPr lang="en-US" sz="2400" dirty="0">
                <a:cs typeface="Calibri" panose="020F0502020204030204" pitchFamily="34" charset="0"/>
              </a:rPr>
              <a:t>The protein </a:t>
            </a:r>
            <a:r>
              <a:rPr lang="en-US" sz="2400" b="1" dirty="0">
                <a:cs typeface="Calibri" panose="020F0502020204030204" pitchFamily="34" charset="0"/>
              </a:rPr>
              <a:t>p24</a:t>
            </a:r>
            <a:r>
              <a:rPr lang="en-US" sz="2400" dirty="0">
                <a:cs typeface="Calibri" panose="020F0502020204030204" pitchFamily="34" charset="0"/>
              </a:rPr>
              <a:t> is one measurable part of HIV. </a:t>
            </a:r>
            <a:r>
              <a:rPr lang="en-CA" sz="2400" dirty="0"/>
              <a:t>Concentrations of detectable p24 spike early in the process of infection and then become undetectable when antibodies are produced. p24 is usually detectable before the body has produced antibodies</a:t>
            </a:r>
            <a:r>
              <a:rPr lang="en-US" sz="2400" dirty="0">
                <a:cs typeface="Calibri" panose="020F0502020204030204" pitchFamily="34" charset="0"/>
              </a:rPr>
              <a:t>. The presence of p24 is proof of HIV infection.</a:t>
            </a:r>
            <a:endParaRPr lang="en-CA" sz="2400" dirty="0">
              <a:cs typeface="Calibri" panose="020F0502020204030204" pitchFamily="34" charset="0"/>
            </a:endParaRPr>
          </a:p>
        </p:txBody>
      </p:sp>
      <p:grpSp>
        <p:nvGrpSpPr>
          <p:cNvPr id="13" name="Group 12"/>
          <p:cNvGrpSpPr/>
          <p:nvPr/>
        </p:nvGrpSpPr>
        <p:grpSpPr>
          <a:xfrm>
            <a:off x="960120" y="2880361"/>
            <a:ext cx="741224" cy="767908"/>
            <a:chOff x="3498506" y="1137232"/>
            <a:chExt cx="1494700" cy="1432497"/>
          </a:xfrm>
        </p:grpSpPr>
        <p:pic>
          <p:nvPicPr>
            <p:cNvPr id="14" name="Picture 13"/>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6676619">
              <a:off x="3498506" y="1482465"/>
              <a:ext cx="651834" cy="651834"/>
            </a:xfrm>
            <a:prstGeom prst="rect">
              <a:avLst/>
            </a:prstGeom>
          </p:spPr>
        </p:pic>
        <p:pic>
          <p:nvPicPr>
            <p:cNvPr id="15" name="Picture 14"/>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3898640" y="1520889"/>
              <a:ext cx="654699" cy="654699"/>
            </a:xfrm>
            <a:prstGeom prst="rect">
              <a:avLst/>
            </a:prstGeom>
          </p:spPr>
        </p:pic>
        <p:pic>
          <p:nvPicPr>
            <p:cNvPr id="16" name="Picture 15"/>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4041710" y="1682620"/>
              <a:ext cx="379445" cy="379445"/>
            </a:xfrm>
            <a:prstGeom prst="rect">
              <a:avLst/>
            </a:prstGeom>
          </p:spPr>
        </p:pic>
        <p:pic>
          <p:nvPicPr>
            <p:cNvPr id="20" name="Picture 19"/>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4834519">
              <a:off x="4341372" y="1494906"/>
              <a:ext cx="651834" cy="651834"/>
            </a:xfrm>
            <a:prstGeom prst="rect">
              <a:avLst/>
            </a:prstGeom>
          </p:spPr>
        </p:pic>
        <p:pic>
          <p:nvPicPr>
            <p:cNvPr id="23" name="Picture 22"/>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rot="8333277">
              <a:off x="4176531" y="1917895"/>
              <a:ext cx="651834" cy="651834"/>
            </a:xfrm>
            <a:prstGeom prst="rect">
              <a:avLst/>
            </a:prstGeom>
          </p:spPr>
        </p:pic>
        <p:pic>
          <p:nvPicPr>
            <p:cNvPr id="24" name="Picture 23"/>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3918382" y="1137232"/>
              <a:ext cx="651834" cy="651834"/>
            </a:xfrm>
            <a:prstGeom prst="rect">
              <a:avLst/>
            </a:prstGeom>
          </p:spPr>
        </p:pic>
        <p:pic>
          <p:nvPicPr>
            <p:cNvPr id="25" name="Picture 24"/>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rot="12921658">
              <a:off x="3650905" y="1914783"/>
              <a:ext cx="651834" cy="651834"/>
            </a:xfrm>
            <a:prstGeom prst="rect">
              <a:avLst/>
            </a:prstGeom>
          </p:spPr>
        </p:pic>
      </p:grpSp>
      <p:sp>
        <p:nvSpPr>
          <p:cNvPr id="5" name="TextBox 4"/>
          <p:cNvSpPr txBox="1"/>
          <p:nvPr/>
        </p:nvSpPr>
        <p:spPr>
          <a:xfrm>
            <a:off x="576072" y="3273552"/>
            <a:ext cx="704088" cy="338554"/>
          </a:xfrm>
          <a:prstGeom prst="rect">
            <a:avLst/>
          </a:prstGeom>
          <a:noFill/>
        </p:spPr>
        <p:txBody>
          <a:bodyPr wrap="square" rtlCol="0">
            <a:spAutoFit/>
          </a:bodyPr>
          <a:lstStyle/>
          <a:p>
            <a:r>
              <a:rPr lang="en-US" sz="1600" b="1" dirty="0">
                <a:solidFill>
                  <a:srgbClr val="E79419"/>
                </a:solidFill>
              </a:rPr>
              <a:t>IgM</a:t>
            </a:r>
            <a:endParaRPr lang="en-CA" sz="1600" b="1" dirty="0">
              <a:solidFill>
                <a:srgbClr val="E79419"/>
              </a:solidFill>
            </a:endParaRPr>
          </a:p>
        </p:txBody>
      </p:sp>
      <p:sp>
        <p:nvSpPr>
          <p:cNvPr id="26" name="TextBox 25"/>
          <p:cNvSpPr txBox="1"/>
          <p:nvPr/>
        </p:nvSpPr>
        <p:spPr>
          <a:xfrm>
            <a:off x="1030224" y="2319528"/>
            <a:ext cx="704088" cy="338554"/>
          </a:xfrm>
          <a:prstGeom prst="rect">
            <a:avLst/>
          </a:prstGeom>
          <a:noFill/>
        </p:spPr>
        <p:txBody>
          <a:bodyPr wrap="square" rtlCol="0">
            <a:spAutoFit/>
          </a:bodyPr>
          <a:lstStyle/>
          <a:p>
            <a:r>
              <a:rPr lang="en-US" sz="1600" b="1" dirty="0">
                <a:solidFill>
                  <a:srgbClr val="E79419"/>
                </a:solidFill>
              </a:rPr>
              <a:t>IgG</a:t>
            </a:r>
            <a:endParaRPr lang="en-CA" sz="1600" b="1" dirty="0">
              <a:solidFill>
                <a:srgbClr val="E79419"/>
              </a:solidFill>
            </a:endParaRPr>
          </a:p>
        </p:txBody>
      </p:sp>
    </p:spTree>
    <p:extLst>
      <p:ext uri="{BB962C8B-B14F-4D97-AF65-F5344CB8AC3E}">
        <p14:creationId xmlns:p14="http://schemas.microsoft.com/office/powerpoint/2010/main" val="1009985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72195" y="978069"/>
            <a:ext cx="10111409" cy="1029994"/>
          </a:xfrm>
        </p:spPr>
        <p:txBody>
          <a:bodyPr>
            <a:normAutofit/>
          </a:bodyPr>
          <a:lstStyle/>
          <a:p>
            <a:r>
              <a:rPr lang="en-US" dirty="0"/>
              <a:t>HIV Infection Timeline</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AC22F2B-A8F5-46A0-A3A7-C35B977AA22C}"/>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sp>
        <p:nvSpPr>
          <p:cNvPr id="91" name="Rectangle 90"/>
          <p:cNvSpPr/>
          <p:nvPr/>
        </p:nvSpPr>
        <p:spPr>
          <a:xfrm>
            <a:off x="326173" y="2027598"/>
            <a:ext cx="4154387" cy="4819781"/>
          </a:xfrm>
          <a:prstGeom prst="rect">
            <a:avLst/>
          </a:prstGeom>
        </p:spPr>
        <p:txBody>
          <a:bodyPr wrap="square">
            <a:spAutoFit/>
          </a:bodyPr>
          <a:lstStyle/>
          <a:p>
            <a:r>
              <a:rPr lang="en-US" sz="2400" dirty="0"/>
              <a:t>New infection may cause flu-like symptoms and/or rash known as </a:t>
            </a:r>
            <a:r>
              <a:rPr lang="en-US" sz="2400" b="1" dirty="0"/>
              <a:t>acute HIV infection</a:t>
            </a:r>
            <a:r>
              <a:rPr lang="en-US" sz="2400" dirty="0"/>
              <a:t>; usually 2-4 weeks after infection for 1-2 weeks</a:t>
            </a:r>
            <a:r>
              <a:rPr lang="en-US" sz="2400" b="1" dirty="0"/>
              <a:t> </a:t>
            </a:r>
          </a:p>
          <a:p>
            <a:endParaRPr lang="en-US" sz="1200" b="1" dirty="0"/>
          </a:p>
          <a:p>
            <a:r>
              <a:rPr lang="en-US" sz="2400" b="1" u="sng" dirty="0"/>
              <a:t>Frequent symptoms</a:t>
            </a:r>
          </a:p>
          <a:p>
            <a:pPr marL="342900" indent="-342900">
              <a:lnSpc>
                <a:spcPct val="90000"/>
              </a:lnSpc>
              <a:buFont typeface="Arial" panose="020B0604020202020204" pitchFamily="34" charset="0"/>
              <a:buChar char="•"/>
            </a:pPr>
            <a:r>
              <a:rPr lang="en-US" sz="2400" dirty="0"/>
              <a:t>fever</a:t>
            </a:r>
          </a:p>
          <a:p>
            <a:pPr marL="342900" indent="-342900">
              <a:lnSpc>
                <a:spcPct val="90000"/>
              </a:lnSpc>
              <a:buFont typeface="Arial" panose="020B0604020202020204" pitchFamily="34" charset="0"/>
              <a:buChar char="•"/>
            </a:pPr>
            <a:r>
              <a:rPr lang="en-US" sz="2400" dirty="0"/>
              <a:t>muscle pain</a:t>
            </a:r>
          </a:p>
          <a:p>
            <a:pPr marL="342900" indent="-342900">
              <a:lnSpc>
                <a:spcPct val="90000"/>
              </a:lnSpc>
              <a:buFont typeface="Arial" panose="020B0604020202020204" pitchFamily="34" charset="0"/>
              <a:buChar char="•"/>
            </a:pPr>
            <a:r>
              <a:rPr lang="en-US" sz="2400" dirty="0"/>
              <a:t>swollen lymph nodes</a:t>
            </a:r>
          </a:p>
          <a:p>
            <a:pPr marL="342900" indent="-342900">
              <a:lnSpc>
                <a:spcPct val="90000"/>
              </a:lnSpc>
              <a:buFont typeface="Arial" panose="020B0604020202020204" pitchFamily="34" charset="0"/>
              <a:buChar char="•"/>
            </a:pPr>
            <a:r>
              <a:rPr lang="en-US" sz="2400" dirty="0"/>
              <a:t>sore throat </a:t>
            </a:r>
          </a:p>
          <a:p>
            <a:pPr marL="342900" indent="-342900">
              <a:lnSpc>
                <a:spcPct val="90000"/>
              </a:lnSpc>
              <a:buFont typeface="Arial" panose="020B0604020202020204" pitchFamily="34" charset="0"/>
              <a:buChar char="•"/>
            </a:pPr>
            <a:r>
              <a:rPr lang="en-US" sz="2400" dirty="0"/>
              <a:t>rash </a:t>
            </a:r>
          </a:p>
          <a:p>
            <a:pPr marL="342900" indent="-342900">
              <a:lnSpc>
                <a:spcPct val="90000"/>
              </a:lnSpc>
              <a:buFont typeface="Arial" panose="020B0604020202020204" pitchFamily="34" charset="0"/>
              <a:buChar char="•"/>
            </a:pPr>
            <a:r>
              <a:rPr lang="en-US" sz="2400" dirty="0"/>
              <a:t>GI (nausea, diarrhea, etc.)</a:t>
            </a:r>
          </a:p>
          <a:p>
            <a:pPr marL="342900" indent="-342900">
              <a:lnSpc>
                <a:spcPct val="90000"/>
              </a:lnSpc>
              <a:buFont typeface="Arial" panose="020B0604020202020204" pitchFamily="34" charset="0"/>
              <a:buChar char="•"/>
            </a:pPr>
            <a:r>
              <a:rPr lang="en-US" sz="2400" dirty="0"/>
              <a:t>headache and fatigue</a:t>
            </a:r>
            <a:endParaRPr lang="en-US" sz="2400" b="1" dirty="0"/>
          </a:p>
        </p:txBody>
      </p:sp>
      <p:grpSp>
        <p:nvGrpSpPr>
          <p:cNvPr id="43" name="Group 42"/>
          <p:cNvGrpSpPr/>
          <p:nvPr/>
        </p:nvGrpSpPr>
        <p:grpSpPr>
          <a:xfrm>
            <a:off x="5809053" y="5688377"/>
            <a:ext cx="1485433" cy="1023319"/>
            <a:chOff x="8350785" y="692227"/>
            <a:chExt cx="2478796" cy="1169623"/>
          </a:xfrm>
        </p:grpSpPr>
        <p:sp>
          <p:nvSpPr>
            <p:cNvPr id="44" name="Right Triangle 43"/>
            <p:cNvSpPr/>
            <p:nvPr/>
          </p:nvSpPr>
          <p:spPr>
            <a:xfrm>
              <a:off x="8350786" y="694063"/>
              <a:ext cx="694062" cy="1156771"/>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n>
                  <a:solidFill>
                    <a:srgbClr val="4A66AC"/>
                  </a:solidFill>
                </a:ln>
                <a:solidFill>
                  <a:srgbClr val="4A66AC"/>
                </a:solidFill>
              </a:endParaRPr>
            </a:p>
          </p:txBody>
        </p:sp>
        <p:sp>
          <p:nvSpPr>
            <p:cNvPr id="45" name="Right Triangle 44"/>
            <p:cNvSpPr/>
            <p:nvPr/>
          </p:nvSpPr>
          <p:spPr>
            <a:xfrm flipH="1">
              <a:off x="10157552" y="692227"/>
              <a:ext cx="670194" cy="1156771"/>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4A66AC"/>
                </a:solidFill>
              </a:endParaRPr>
            </a:p>
          </p:txBody>
        </p:sp>
        <p:sp>
          <p:nvSpPr>
            <p:cNvPr id="46" name="Flowchart: Process 45"/>
            <p:cNvSpPr/>
            <p:nvPr/>
          </p:nvSpPr>
          <p:spPr>
            <a:xfrm>
              <a:off x="8350785" y="1167787"/>
              <a:ext cx="2478796" cy="69406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4A66AC"/>
                </a:solidFill>
              </a:endParaRPr>
            </a:p>
          </p:txBody>
        </p:sp>
      </p:grpSp>
      <p:sp>
        <p:nvSpPr>
          <p:cNvPr id="47" name="Oval 46"/>
          <p:cNvSpPr/>
          <p:nvPr/>
        </p:nvSpPr>
        <p:spPr>
          <a:xfrm>
            <a:off x="4977911" y="5389013"/>
            <a:ext cx="209320" cy="242371"/>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8" name="TextBox 47"/>
          <p:cNvSpPr txBox="1"/>
          <p:nvPr/>
        </p:nvSpPr>
        <p:spPr>
          <a:xfrm>
            <a:off x="4518267" y="5619467"/>
            <a:ext cx="1377109" cy="369332"/>
          </a:xfrm>
          <a:prstGeom prst="rect">
            <a:avLst/>
          </a:prstGeom>
          <a:noFill/>
        </p:spPr>
        <p:txBody>
          <a:bodyPr wrap="square" rtlCol="0">
            <a:spAutoFit/>
          </a:bodyPr>
          <a:lstStyle/>
          <a:p>
            <a:r>
              <a:rPr lang="en-US" dirty="0"/>
              <a:t>infection</a:t>
            </a:r>
            <a:endParaRPr lang="en-CA" dirty="0"/>
          </a:p>
        </p:txBody>
      </p:sp>
      <p:sp>
        <p:nvSpPr>
          <p:cNvPr id="49" name="Oval 48"/>
          <p:cNvSpPr/>
          <p:nvPr/>
        </p:nvSpPr>
        <p:spPr>
          <a:xfrm>
            <a:off x="8050448" y="5433643"/>
            <a:ext cx="99152" cy="231354"/>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0" name="Oval 49"/>
          <p:cNvSpPr/>
          <p:nvPr/>
        </p:nvSpPr>
        <p:spPr>
          <a:xfrm>
            <a:off x="11078498" y="5435333"/>
            <a:ext cx="99152" cy="231354"/>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1" name="TextBox 50"/>
          <p:cNvSpPr txBox="1"/>
          <p:nvPr/>
        </p:nvSpPr>
        <p:spPr>
          <a:xfrm>
            <a:off x="6191564" y="5600579"/>
            <a:ext cx="1035586" cy="369332"/>
          </a:xfrm>
          <a:prstGeom prst="rect">
            <a:avLst/>
          </a:prstGeom>
          <a:noFill/>
        </p:spPr>
        <p:txBody>
          <a:bodyPr wrap="square" rtlCol="0">
            <a:spAutoFit/>
          </a:bodyPr>
          <a:lstStyle/>
          <a:p>
            <a:r>
              <a:rPr lang="en-US" dirty="0"/>
              <a:t>3 weeks</a:t>
            </a:r>
            <a:endParaRPr lang="en-CA" dirty="0"/>
          </a:p>
        </p:txBody>
      </p:sp>
      <p:sp>
        <p:nvSpPr>
          <p:cNvPr id="52" name="TextBox 51"/>
          <p:cNvSpPr txBox="1"/>
          <p:nvPr/>
        </p:nvSpPr>
        <p:spPr>
          <a:xfrm>
            <a:off x="7638886" y="5640939"/>
            <a:ext cx="1035586" cy="369332"/>
          </a:xfrm>
          <a:prstGeom prst="rect">
            <a:avLst/>
          </a:prstGeom>
          <a:noFill/>
        </p:spPr>
        <p:txBody>
          <a:bodyPr wrap="square" rtlCol="0">
            <a:spAutoFit/>
          </a:bodyPr>
          <a:lstStyle/>
          <a:p>
            <a:r>
              <a:rPr lang="en-US" dirty="0"/>
              <a:t>6 weeks</a:t>
            </a:r>
            <a:endParaRPr lang="en-CA" dirty="0"/>
          </a:p>
        </p:txBody>
      </p:sp>
      <p:sp>
        <p:nvSpPr>
          <p:cNvPr id="54" name="TextBox 53"/>
          <p:cNvSpPr txBox="1"/>
          <p:nvPr/>
        </p:nvSpPr>
        <p:spPr>
          <a:xfrm>
            <a:off x="10694744" y="5584048"/>
            <a:ext cx="1237056" cy="646331"/>
          </a:xfrm>
          <a:prstGeom prst="rect">
            <a:avLst/>
          </a:prstGeom>
          <a:noFill/>
        </p:spPr>
        <p:txBody>
          <a:bodyPr wrap="square" rtlCol="0">
            <a:spAutoFit/>
          </a:bodyPr>
          <a:lstStyle/>
          <a:p>
            <a:r>
              <a:rPr lang="en-US" dirty="0"/>
              <a:t>3 months</a:t>
            </a:r>
          </a:p>
          <a:p>
            <a:r>
              <a:rPr lang="en-US" dirty="0"/>
              <a:t>(12 weeks)</a:t>
            </a:r>
            <a:endParaRPr lang="en-CA" dirty="0"/>
          </a:p>
        </p:txBody>
      </p:sp>
      <p:sp>
        <p:nvSpPr>
          <p:cNvPr id="55" name="TextBox 54"/>
          <p:cNvSpPr txBox="1"/>
          <p:nvPr/>
        </p:nvSpPr>
        <p:spPr>
          <a:xfrm>
            <a:off x="7316965" y="2298564"/>
            <a:ext cx="1101687" cy="369332"/>
          </a:xfrm>
          <a:prstGeom prst="rect">
            <a:avLst/>
          </a:prstGeom>
          <a:noFill/>
        </p:spPr>
        <p:txBody>
          <a:bodyPr wrap="square" rtlCol="0">
            <a:spAutoFit/>
          </a:bodyPr>
          <a:lstStyle/>
          <a:p>
            <a:r>
              <a:rPr lang="en-US" b="1" dirty="0">
                <a:solidFill>
                  <a:srgbClr val="602990"/>
                </a:solidFill>
              </a:rPr>
              <a:t>The virus</a:t>
            </a:r>
            <a:endParaRPr lang="en-CA" b="1" dirty="0">
              <a:solidFill>
                <a:srgbClr val="602990"/>
              </a:solidFill>
            </a:endParaRPr>
          </a:p>
        </p:txBody>
      </p:sp>
      <p:pic>
        <p:nvPicPr>
          <p:cNvPr id="58" name="Picture 5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7646" y="3525486"/>
            <a:ext cx="515310" cy="515310"/>
          </a:xfrm>
          <a:prstGeom prst="rect">
            <a:avLst/>
          </a:prstGeom>
        </p:spPr>
      </p:pic>
      <p:sp>
        <p:nvSpPr>
          <p:cNvPr id="59" name="TextBox 58"/>
          <p:cNvSpPr txBox="1"/>
          <p:nvPr/>
        </p:nvSpPr>
        <p:spPr>
          <a:xfrm>
            <a:off x="9971999" y="3979984"/>
            <a:ext cx="1200912" cy="369332"/>
          </a:xfrm>
          <a:prstGeom prst="rect">
            <a:avLst/>
          </a:prstGeom>
          <a:noFill/>
        </p:spPr>
        <p:txBody>
          <a:bodyPr wrap="square" rtlCol="0">
            <a:spAutoFit/>
          </a:bodyPr>
          <a:lstStyle/>
          <a:p>
            <a:r>
              <a:rPr lang="en-US" b="1" dirty="0">
                <a:solidFill>
                  <a:srgbClr val="E79419"/>
                </a:solidFill>
              </a:rPr>
              <a:t>antibodies</a:t>
            </a:r>
            <a:endParaRPr lang="en-CA" b="1" dirty="0">
              <a:solidFill>
                <a:srgbClr val="E79419"/>
              </a:solidFill>
            </a:endParaRPr>
          </a:p>
        </p:txBody>
      </p:sp>
      <p:sp>
        <p:nvSpPr>
          <p:cNvPr id="60" name="TextBox 59"/>
          <p:cNvSpPr txBox="1"/>
          <p:nvPr/>
        </p:nvSpPr>
        <p:spPr>
          <a:xfrm>
            <a:off x="7693890" y="4883039"/>
            <a:ext cx="1101687" cy="369332"/>
          </a:xfrm>
          <a:prstGeom prst="rect">
            <a:avLst/>
          </a:prstGeom>
          <a:noFill/>
        </p:spPr>
        <p:txBody>
          <a:bodyPr wrap="square" rtlCol="0">
            <a:spAutoFit/>
          </a:bodyPr>
          <a:lstStyle/>
          <a:p>
            <a:r>
              <a:rPr lang="en-US" b="1" dirty="0">
                <a:solidFill>
                  <a:srgbClr val="00B050"/>
                </a:solidFill>
              </a:rPr>
              <a:t>p24</a:t>
            </a:r>
            <a:endParaRPr lang="en-CA" b="1" dirty="0">
              <a:solidFill>
                <a:srgbClr val="00B050"/>
              </a:solidFill>
            </a:endParaRPr>
          </a:p>
        </p:txBody>
      </p:sp>
      <p:pic>
        <p:nvPicPr>
          <p:cNvPr id="62" name="Picture 6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07616" y="4656215"/>
            <a:ext cx="649077" cy="649077"/>
          </a:xfrm>
          <a:prstGeom prst="rect">
            <a:avLst/>
          </a:prstGeom>
        </p:spPr>
      </p:pic>
      <p:pic>
        <p:nvPicPr>
          <p:cNvPr id="63" name="Picture 62"/>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887977" y="6148956"/>
            <a:ext cx="520101" cy="520101"/>
          </a:xfrm>
          <a:prstGeom prst="rect">
            <a:avLst/>
          </a:prstGeom>
        </p:spPr>
      </p:pic>
      <p:sp>
        <p:nvSpPr>
          <p:cNvPr id="64" name="TextBox 63"/>
          <p:cNvSpPr txBox="1"/>
          <p:nvPr/>
        </p:nvSpPr>
        <p:spPr>
          <a:xfrm>
            <a:off x="6423578" y="6150224"/>
            <a:ext cx="954884" cy="523220"/>
          </a:xfrm>
          <a:prstGeom prst="rect">
            <a:avLst/>
          </a:prstGeom>
          <a:noFill/>
        </p:spPr>
        <p:txBody>
          <a:bodyPr wrap="square" rtlCol="0">
            <a:spAutoFit/>
          </a:bodyPr>
          <a:lstStyle/>
          <a:p>
            <a:r>
              <a:rPr lang="en-US" sz="1400" b="1" dirty="0">
                <a:solidFill>
                  <a:schemeClr val="bg1"/>
                </a:solidFill>
              </a:rPr>
              <a:t>Acute HIV</a:t>
            </a:r>
          </a:p>
          <a:p>
            <a:r>
              <a:rPr lang="en-US" sz="1400" b="1" dirty="0">
                <a:solidFill>
                  <a:schemeClr val="bg1"/>
                </a:solidFill>
              </a:rPr>
              <a:t>Infection</a:t>
            </a:r>
            <a:endParaRPr lang="en-CA" sz="1400" b="1" dirty="0">
              <a:solidFill>
                <a:schemeClr val="bg1"/>
              </a:solidFill>
            </a:endParaRPr>
          </a:p>
        </p:txBody>
      </p:sp>
      <p:pic>
        <p:nvPicPr>
          <p:cNvPr id="65" name="Picture 6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63857" y="1720595"/>
            <a:ext cx="643813" cy="643813"/>
          </a:xfrm>
          <a:prstGeom prst="rect">
            <a:avLst/>
          </a:prstGeom>
        </p:spPr>
      </p:pic>
      <p:cxnSp>
        <p:nvCxnSpPr>
          <p:cNvPr id="67" name="Straight Arrow Connector 66"/>
          <p:cNvCxnSpPr/>
          <p:nvPr/>
        </p:nvCxnSpPr>
        <p:spPr>
          <a:xfrm flipH="1">
            <a:off x="5350174" y="3714224"/>
            <a:ext cx="87520" cy="1418067"/>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4902304" y="3051191"/>
            <a:ext cx="1188720" cy="646331"/>
          </a:xfrm>
          <a:prstGeom prst="rect">
            <a:avLst/>
          </a:prstGeom>
          <a:noFill/>
        </p:spPr>
        <p:txBody>
          <a:bodyPr wrap="square" rtlCol="0">
            <a:spAutoFit/>
          </a:bodyPr>
          <a:lstStyle/>
          <a:p>
            <a:pPr algn="ctr"/>
            <a:r>
              <a:rPr lang="en-US" b="1" dirty="0">
                <a:solidFill>
                  <a:srgbClr val="4A66AC"/>
                </a:solidFill>
              </a:rPr>
              <a:t>Eclipse period</a:t>
            </a:r>
            <a:endParaRPr lang="en-CA" b="1" dirty="0">
              <a:solidFill>
                <a:srgbClr val="4A66AC"/>
              </a:solidFill>
            </a:endParaRPr>
          </a:p>
        </p:txBody>
      </p:sp>
      <p:sp>
        <p:nvSpPr>
          <p:cNvPr id="69" name="Oval 68"/>
          <p:cNvSpPr/>
          <p:nvPr/>
        </p:nvSpPr>
        <p:spPr>
          <a:xfrm>
            <a:off x="6570258" y="5432098"/>
            <a:ext cx="99152" cy="231354"/>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70" name="Straight Arrow Connector 69"/>
          <p:cNvCxnSpPr/>
          <p:nvPr/>
        </p:nvCxnSpPr>
        <p:spPr>
          <a:xfrm flipV="1">
            <a:off x="5067215" y="2338332"/>
            <a:ext cx="10318" cy="3118582"/>
          </a:xfrm>
          <a:prstGeom prst="straightConnector1">
            <a:avLst/>
          </a:prstGeom>
          <a:ln w="762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rot="16200000">
            <a:off x="3401654" y="3764508"/>
            <a:ext cx="2964867" cy="369332"/>
          </a:xfrm>
          <a:prstGeom prst="rect">
            <a:avLst/>
          </a:prstGeom>
          <a:noFill/>
        </p:spPr>
        <p:txBody>
          <a:bodyPr wrap="square" rtlCol="0">
            <a:spAutoFit/>
          </a:bodyPr>
          <a:lstStyle/>
          <a:p>
            <a:r>
              <a:rPr lang="en-US" dirty="0"/>
              <a:t>Can  measure in the blood</a:t>
            </a:r>
            <a:endParaRPr lang="en-CA" dirty="0"/>
          </a:p>
        </p:txBody>
      </p:sp>
      <p:grpSp>
        <p:nvGrpSpPr>
          <p:cNvPr id="76" name="Group 75"/>
          <p:cNvGrpSpPr/>
          <p:nvPr/>
        </p:nvGrpSpPr>
        <p:grpSpPr>
          <a:xfrm>
            <a:off x="10746811" y="3424975"/>
            <a:ext cx="498939" cy="503417"/>
            <a:chOff x="3498506" y="1137232"/>
            <a:chExt cx="1494700" cy="1432497"/>
          </a:xfrm>
        </p:grpSpPr>
        <p:pic>
          <p:nvPicPr>
            <p:cNvPr id="77" name="Picture 76"/>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rot="16676619">
              <a:off x="3498506" y="1482465"/>
              <a:ext cx="651834" cy="651834"/>
            </a:xfrm>
            <a:prstGeom prst="rect">
              <a:avLst/>
            </a:prstGeom>
          </p:spPr>
        </p:pic>
        <p:pic>
          <p:nvPicPr>
            <p:cNvPr id="78" name="Picture 77"/>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3898640" y="1520889"/>
              <a:ext cx="654699" cy="654699"/>
            </a:xfrm>
            <a:prstGeom prst="rect">
              <a:avLst/>
            </a:prstGeom>
          </p:spPr>
        </p:pic>
        <p:pic>
          <p:nvPicPr>
            <p:cNvPr id="79" name="Picture 78"/>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4041710" y="1682620"/>
              <a:ext cx="379445" cy="379445"/>
            </a:xfrm>
            <a:prstGeom prst="rect">
              <a:avLst/>
            </a:prstGeom>
          </p:spPr>
        </p:pic>
        <p:pic>
          <p:nvPicPr>
            <p:cNvPr id="80" name="Picture 79"/>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rot="4834519">
              <a:off x="4341372" y="1494906"/>
              <a:ext cx="651834" cy="651834"/>
            </a:xfrm>
            <a:prstGeom prst="rect">
              <a:avLst/>
            </a:prstGeom>
          </p:spPr>
        </p:pic>
        <p:pic>
          <p:nvPicPr>
            <p:cNvPr id="86" name="Picture 85"/>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rot="8333277">
              <a:off x="4176531" y="1917895"/>
              <a:ext cx="651834" cy="651834"/>
            </a:xfrm>
            <a:prstGeom prst="rect">
              <a:avLst/>
            </a:prstGeom>
          </p:spPr>
        </p:pic>
        <p:pic>
          <p:nvPicPr>
            <p:cNvPr id="87" name="Picture 86"/>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3918382" y="1137232"/>
              <a:ext cx="651834" cy="651834"/>
            </a:xfrm>
            <a:prstGeom prst="rect">
              <a:avLst/>
            </a:prstGeom>
          </p:spPr>
        </p:pic>
        <p:pic>
          <p:nvPicPr>
            <p:cNvPr id="88" name="Picture 87"/>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rot="12921658">
              <a:off x="3650905" y="1914783"/>
              <a:ext cx="651834" cy="651834"/>
            </a:xfrm>
            <a:prstGeom prst="rect">
              <a:avLst/>
            </a:prstGeom>
          </p:spPr>
        </p:pic>
      </p:grpSp>
      <p:sp>
        <p:nvSpPr>
          <p:cNvPr id="93" name="Freeform 92"/>
          <p:cNvSpPr/>
          <p:nvPr/>
        </p:nvSpPr>
        <p:spPr>
          <a:xfrm>
            <a:off x="5391040" y="1614652"/>
            <a:ext cx="6602363" cy="3891050"/>
          </a:xfrm>
          <a:custGeom>
            <a:avLst/>
            <a:gdLst>
              <a:gd name="connsiteX0" fmla="*/ 0 w 6633248"/>
              <a:gd name="connsiteY0" fmla="*/ 3891050 h 3891050"/>
              <a:gd name="connsiteX1" fmla="*/ 923731 w 6633248"/>
              <a:gd name="connsiteY1" fmla="*/ 690650 h 3891050"/>
              <a:gd name="connsiteX2" fmla="*/ 1362270 w 6633248"/>
              <a:gd name="connsiteY2" fmla="*/ 18846 h 3891050"/>
              <a:gd name="connsiteX3" fmla="*/ 1950098 w 6633248"/>
              <a:gd name="connsiteY3" fmla="*/ 1101197 h 3891050"/>
              <a:gd name="connsiteX4" fmla="*/ 2239347 w 6633248"/>
              <a:gd name="connsiteY4" fmla="*/ 1614381 h 3891050"/>
              <a:gd name="connsiteX5" fmla="*/ 6176865 w 6633248"/>
              <a:gd name="connsiteY5" fmla="*/ 1539736 h 3891050"/>
              <a:gd name="connsiteX6" fmla="*/ 6391470 w 6633248"/>
              <a:gd name="connsiteY6" fmla="*/ 1549066 h 3891050"/>
              <a:gd name="connsiteX0" fmla="*/ 0 w 6607746"/>
              <a:gd name="connsiteY0" fmla="*/ 3891050 h 3891050"/>
              <a:gd name="connsiteX1" fmla="*/ 923731 w 6607746"/>
              <a:gd name="connsiteY1" fmla="*/ 690650 h 3891050"/>
              <a:gd name="connsiteX2" fmla="*/ 1362270 w 6607746"/>
              <a:gd name="connsiteY2" fmla="*/ 18846 h 3891050"/>
              <a:gd name="connsiteX3" fmla="*/ 1950098 w 6607746"/>
              <a:gd name="connsiteY3" fmla="*/ 1101197 h 3891050"/>
              <a:gd name="connsiteX4" fmla="*/ 2649894 w 6607746"/>
              <a:gd name="connsiteY4" fmla="*/ 1642373 h 3891050"/>
              <a:gd name="connsiteX5" fmla="*/ 6176865 w 6607746"/>
              <a:gd name="connsiteY5" fmla="*/ 1539736 h 3891050"/>
              <a:gd name="connsiteX6" fmla="*/ 6391470 w 6607746"/>
              <a:gd name="connsiteY6" fmla="*/ 1549066 h 3891050"/>
              <a:gd name="connsiteX0" fmla="*/ 0 w 6607746"/>
              <a:gd name="connsiteY0" fmla="*/ 3891050 h 3891050"/>
              <a:gd name="connsiteX1" fmla="*/ 923731 w 6607746"/>
              <a:gd name="connsiteY1" fmla="*/ 690650 h 3891050"/>
              <a:gd name="connsiteX2" fmla="*/ 1362270 w 6607746"/>
              <a:gd name="connsiteY2" fmla="*/ 18846 h 3891050"/>
              <a:gd name="connsiteX3" fmla="*/ 1950098 w 6607746"/>
              <a:gd name="connsiteY3" fmla="*/ 1101197 h 3891050"/>
              <a:gd name="connsiteX4" fmla="*/ 2649894 w 6607746"/>
              <a:gd name="connsiteY4" fmla="*/ 1642373 h 3891050"/>
              <a:gd name="connsiteX5" fmla="*/ 6176865 w 6607746"/>
              <a:gd name="connsiteY5" fmla="*/ 1539736 h 3891050"/>
              <a:gd name="connsiteX6" fmla="*/ 6391470 w 6607746"/>
              <a:gd name="connsiteY6" fmla="*/ 1549066 h 3891050"/>
              <a:gd name="connsiteX0" fmla="*/ 0 w 6607746"/>
              <a:gd name="connsiteY0" fmla="*/ 3891050 h 3891050"/>
              <a:gd name="connsiteX1" fmla="*/ 923731 w 6607746"/>
              <a:gd name="connsiteY1" fmla="*/ 690650 h 3891050"/>
              <a:gd name="connsiteX2" fmla="*/ 1362270 w 6607746"/>
              <a:gd name="connsiteY2" fmla="*/ 18846 h 3891050"/>
              <a:gd name="connsiteX3" fmla="*/ 1950098 w 6607746"/>
              <a:gd name="connsiteY3" fmla="*/ 1101197 h 3891050"/>
              <a:gd name="connsiteX4" fmla="*/ 2649894 w 6607746"/>
              <a:gd name="connsiteY4" fmla="*/ 1642373 h 3891050"/>
              <a:gd name="connsiteX5" fmla="*/ 6176865 w 6607746"/>
              <a:gd name="connsiteY5" fmla="*/ 1539736 h 3891050"/>
              <a:gd name="connsiteX6" fmla="*/ 6391470 w 6607746"/>
              <a:gd name="connsiteY6" fmla="*/ 1549066 h 3891050"/>
              <a:gd name="connsiteX0" fmla="*/ 0 w 6607746"/>
              <a:gd name="connsiteY0" fmla="*/ 3891050 h 3891050"/>
              <a:gd name="connsiteX1" fmla="*/ 923731 w 6607746"/>
              <a:gd name="connsiteY1" fmla="*/ 690650 h 3891050"/>
              <a:gd name="connsiteX2" fmla="*/ 1362270 w 6607746"/>
              <a:gd name="connsiteY2" fmla="*/ 18846 h 3891050"/>
              <a:gd name="connsiteX3" fmla="*/ 1950098 w 6607746"/>
              <a:gd name="connsiteY3" fmla="*/ 1101197 h 3891050"/>
              <a:gd name="connsiteX4" fmla="*/ 2649894 w 6607746"/>
              <a:gd name="connsiteY4" fmla="*/ 1642373 h 3891050"/>
              <a:gd name="connsiteX5" fmla="*/ 6176865 w 6607746"/>
              <a:gd name="connsiteY5" fmla="*/ 1539736 h 3891050"/>
              <a:gd name="connsiteX6" fmla="*/ 6391470 w 6607746"/>
              <a:gd name="connsiteY6" fmla="*/ 1549066 h 3891050"/>
              <a:gd name="connsiteX0" fmla="*/ 0 w 6607746"/>
              <a:gd name="connsiteY0" fmla="*/ 3891050 h 3891050"/>
              <a:gd name="connsiteX1" fmla="*/ 923731 w 6607746"/>
              <a:gd name="connsiteY1" fmla="*/ 690650 h 3891050"/>
              <a:gd name="connsiteX2" fmla="*/ 1362270 w 6607746"/>
              <a:gd name="connsiteY2" fmla="*/ 18846 h 3891050"/>
              <a:gd name="connsiteX3" fmla="*/ 1950098 w 6607746"/>
              <a:gd name="connsiteY3" fmla="*/ 1101197 h 3891050"/>
              <a:gd name="connsiteX4" fmla="*/ 2649894 w 6607746"/>
              <a:gd name="connsiteY4" fmla="*/ 1642373 h 3891050"/>
              <a:gd name="connsiteX5" fmla="*/ 6176865 w 6607746"/>
              <a:gd name="connsiteY5" fmla="*/ 1539736 h 3891050"/>
              <a:gd name="connsiteX6" fmla="*/ 6391470 w 6607746"/>
              <a:gd name="connsiteY6" fmla="*/ 1549066 h 3891050"/>
              <a:gd name="connsiteX0" fmla="*/ 0 w 6602363"/>
              <a:gd name="connsiteY0" fmla="*/ 3891050 h 3891050"/>
              <a:gd name="connsiteX1" fmla="*/ 923731 w 6602363"/>
              <a:gd name="connsiteY1" fmla="*/ 690650 h 3891050"/>
              <a:gd name="connsiteX2" fmla="*/ 1362270 w 6602363"/>
              <a:gd name="connsiteY2" fmla="*/ 18846 h 3891050"/>
              <a:gd name="connsiteX3" fmla="*/ 1950098 w 6602363"/>
              <a:gd name="connsiteY3" fmla="*/ 1101197 h 3891050"/>
              <a:gd name="connsiteX4" fmla="*/ 2649894 w 6602363"/>
              <a:gd name="connsiteY4" fmla="*/ 1642373 h 3891050"/>
              <a:gd name="connsiteX5" fmla="*/ 6176865 w 6602363"/>
              <a:gd name="connsiteY5" fmla="*/ 1539736 h 3891050"/>
              <a:gd name="connsiteX6" fmla="*/ 6382139 w 6602363"/>
              <a:gd name="connsiteY6" fmla="*/ 1530404 h 3891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2363" h="3891050">
                <a:moveTo>
                  <a:pt x="0" y="3891050"/>
                </a:moveTo>
                <a:cubicBezTo>
                  <a:pt x="348343" y="2613533"/>
                  <a:pt x="696686" y="1336017"/>
                  <a:pt x="923731" y="690650"/>
                </a:cubicBezTo>
                <a:cubicBezTo>
                  <a:pt x="1150776" y="45283"/>
                  <a:pt x="1191209" y="-49578"/>
                  <a:pt x="1362270" y="18846"/>
                </a:cubicBezTo>
                <a:cubicBezTo>
                  <a:pt x="1533331" y="87270"/>
                  <a:pt x="1828800" y="923915"/>
                  <a:pt x="1950098" y="1101197"/>
                </a:cubicBezTo>
                <a:cubicBezTo>
                  <a:pt x="2071396" y="1278479"/>
                  <a:pt x="2057400" y="1615935"/>
                  <a:pt x="2649894" y="1642373"/>
                </a:cubicBezTo>
                <a:cubicBezTo>
                  <a:pt x="3242388" y="1668811"/>
                  <a:pt x="5554824" y="1558398"/>
                  <a:pt x="6176865" y="1539736"/>
                </a:cubicBezTo>
                <a:cubicBezTo>
                  <a:pt x="6798906" y="1521074"/>
                  <a:pt x="6620846" y="1520296"/>
                  <a:pt x="6382139" y="1530404"/>
                </a:cubicBezTo>
              </a:path>
            </a:pathLst>
          </a:cu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4" name="Freeform 93"/>
          <p:cNvSpPr/>
          <p:nvPr/>
        </p:nvSpPr>
        <p:spPr>
          <a:xfrm>
            <a:off x="6034656" y="3227477"/>
            <a:ext cx="1381128" cy="2327269"/>
          </a:xfrm>
          <a:custGeom>
            <a:avLst/>
            <a:gdLst>
              <a:gd name="connsiteX0" fmla="*/ 3591 w 1393852"/>
              <a:gd name="connsiteY0" fmla="*/ 2289280 h 2417888"/>
              <a:gd name="connsiteX1" fmla="*/ 59574 w 1393852"/>
              <a:gd name="connsiteY1" fmla="*/ 2233297 h 2417888"/>
              <a:gd name="connsiteX2" fmla="*/ 414138 w 1393852"/>
              <a:gd name="connsiteY2" fmla="*/ 516464 h 2417888"/>
              <a:gd name="connsiteX3" fmla="*/ 591419 w 1393852"/>
              <a:gd name="connsiteY3" fmla="*/ 143240 h 2417888"/>
              <a:gd name="connsiteX4" fmla="*/ 703387 w 1393852"/>
              <a:gd name="connsiteY4" fmla="*/ 31272 h 2417888"/>
              <a:gd name="connsiteX5" fmla="*/ 983305 w 1393852"/>
              <a:gd name="connsiteY5" fmla="*/ 675084 h 2417888"/>
              <a:gd name="connsiteX6" fmla="*/ 1319207 w 1393852"/>
              <a:gd name="connsiteY6" fmla="*/ 2167982 h 2417888"/>
              <a:gd name="connsiteX7" fmla="*/ 1393852 w 1393852"/>
              <a:gd name="connsiteY7" fmla="*/ 2270619 h 2417888"/>
              <a:gd name="connsiteX8" fmla="*/ 1393852 w 1393852"/>
              <a:gd name="connsiteY8" fmla="*/ 2270619 h 2417888"/>
              <a:gd name="connsiteX9" fmla="*/ 1393852 w 1393852"/>
              <a:gd name="connsiteY9" fmla="*/ 2279950 h 2417888"/>
              <a:gd name="connsiteX10" fmla="*/ 1393852 w 1393852"/>
              <a:gd name="connsiteY10" fmla="*/ 2279950 h 2417888"/>
              <a:gd name="connsiteX0" fmla="*/ 3591 w 1393852"/>
              <a:gd name="connsiteY0" fmla="*/ 2291465 h 2420073"/>
              <a:gd name="connsiteX1" fmla="*/ 59574 w 1393852"/>
              <a:gd name="connsiteY1" fmla="*/ 2235482 h 2420073"/>
              <a:gd name="connsiteX2" fmla="*/ 414138 w 1393852"/>
              <a:gd name="connsiteY2" fmla="*/ 518649 h 2420073"/>
              <a:gd name="connsiteX3" fmla="*/ 563427 w 1393852"/>
              <a:gd name="connsiteY3" fmla="*/ 136095 h 2420073"/>
              <a:gd name="connsiteX4" fmla="*/ 703387 w 1393852"/>
              <a:gd name="connsiteY4" fmla="*/ 33457 h 2420073"/>
              <a:gd name="connsiteX5" fmla="*/ 983305 w 1393852"/>
              <a:gd name="connsiteY5" fmla="*/ 677269 h 2420073"/>
              <a:gd name="connsiteX6" fmla="*/ 1319207 w 1393852"/>
              <a:gd name="connsiteY6" fmla="*/ 2170167 h 2420073"/>
              <a:gd name="connsiteX7" fmla="*/ 1393852 w 1393852"/>
              <a:gd name="connsiteY7" fmla="*/ 2272804 h 2420073"/>
              <a:gd name="connsiteX8" fmla="*/ 1393852 w 1393852"/>
              <a:gd name="connsiteY8" fmla="*/ 2272804 h 2420073"/>
              <a:gd name="connsiteX9" fmla="*/ 1393852 w 1393852"/>
              <a:gd name="connsiteY9" fmla="*/ 2282135 h 2420073"/>
              <a:gd name="connsiteX10" fmla="*/ 1393852 w 1393852"/>
              <a:gd name="connsiteY10" fmla="*/ 2282135 h 2420073"/>
              <a:gd name="connsiteX0" fmla="*/ 3591 w 1393852"/>
              <a:gd name="connsiteY0" fmla="*/ 2296325 h 2424933"/>
              <a:gd name="connsiteX1" fmla="*/ 59574 w 1393852"/>
              <a:gd name="connsiteY1" fmla="*/ 2240342 h 2424933"/>
              <a:gd name="connsiteX2" fmla="*/ 414138 w 1393852"/>
              <a:gd name="connsiteY2" fmla="*/ 523509 h 2424933"/>
              <a:gd name="connsiteX3" fmla="*/ 535435 w 1393852"/>
              <a:gd name="connsiteY3" fmla="*/ 122293 h 2424933"/>
              <a:gd name="connsiteX4" fmla="*/ 703387 w 1393852"/>
              <a:gd name="connsiteY4" fmla="*/ 38317 h 2424933"/>
              <a:gd name="connsiteX5" fmla="*/ 983305 w 1393852"/>
              <a:gd name="connsiteY5" fmla="*/ 682129 h 2424933"/>
              <a:gd name="connsiteX6" fmla="*/ 1319207 w 1393852"/>
              <a:gd name="connsiteY6" fmla="*/ 2175027 h 2424933"/>
              <a:gd name="connsiteX7" fmla="*/ 1393852 w 1393852"/>
              <a:gd name="connsiteY7" fmla="*/ 2277664 h 2424933"/>
              <a:gd name="connsiteX8" fmla="*/ 1393852 w 1393852"/>
              <a:gd name="connsiteY8" fmla="*/ 2277664 h 2424933"/>
              <a:gd name="connsiteX9" fmla="*/ 1393852 w 1393852"/>
              <a:gd name="connsiteY9" fmla="*/ 2286995 h 2424933"/>
              <a:gd name="connsiteX10" fmla="*/ 1393852 w 1393852"/>
              <a:gd name="connsiteY10" fmla="*/ 2286995 h 2424933"/>
              <a:gd name="connsiteX0" fmla="*/ 628 w 1390889"/>
              <a:gd name="connsiteY0" fmla="*/ 2296325 h 2346743"/>
              <a:gd name="connsiteX1" fmla="*/ 103264 w 1390889"/>
              <a:gd name="connsiteY1" fmla="*/ 2025738 h 2346743"/>
              <a:gd name="connsiteX2" fmla="*/ 411175 w 1390889"/>
              <a:gd name="connsiteY2" fmla="*/ 523509 h 2346743"/>
              <a:gd name="connsiteX3" fmla="*/ 532472 w 1390889"/>
              <a:gd name="connsiteY3" fmla="*/ 122293 h 2346743"/>
              <a:gd name="connsiteX4" fmla="*/ 700424 w 1390889"/>
              <a:gd name="connsiteY4" fmla="*/ 38317 h 2346743"/>
              <a:gd name="connsiteX5" fmla="*/ 980342 w 1390889"/>
              <a:gd name="connsiteY5" fmla="*/ 682129 h 2346743"/>
              <a:gd name="connsiteX6" fmla="*/ 1316244 w 1390889"/>
              <a:gd name="connsiteY6" fmla="*/ 2175027 h 2346743"/>
              <a:gd name="connsiteX7" fmla="*/ 1390889 w 1390889"/>
              <a:gd name="connsiteY7" fmla="*/ 2277664 h 2346743"/>
              <a:gd name="connsiteX8" fmla="*/ 1390889 w 1390889"/>
              <a:gd name="connsiteY8" fmla="*/ 2277664 h 2346743"/>
              <a:gd name="connsiteX9" fmla="*/ 1390889 w 1390889"/>
              <a:gd name="connsiteY9" fmla="*/ 2286995 h 2346743"/>
              <a:gd name="connsiteX10" fmla="*/ 1390889 w 1390889"/>
              <a:gd name="connsiteY10" fmla="*/ 2286995 h 2346743"/>
              <a:gd name="connsiteX0" fmla="*/ 1642 w 1354581"/>
              <a:gd name="connsiteY0" fmla="*/ 2175027 h 2327269"/>
              <a:gd name="connsiteX1" fmla="*/ 66956 w 1354581"/>
              <a:gd name="connsiteY1" fmla="*/ 2025738 h 2327269"/>
              <a:gd name="connsiteX2" fmla="*/ 374867 w 1354581"/>
              <a:gd name="connsiteY2" fmla="*/ 523509 h 2327269"/>
              <a:gd name="connsiteX3" fmla="*/ 496164 w 1354581"/>
              <a:gd name="connsiteY3" fmla="*/ 122293 h 2327269"/>
              <a:gd name="connsiteX4" fmla="*/ 664116 w 1354581"/>
              <a:gd name="connsiteY4" fmla="*/ 38317 h 2327269"/>
              <a:gd name="connsiteX5" fmla="*/ 944034 w 1354581"/>
              <a:gd name="connsiteY5" fmla="*/ 682129 h 2327269"/>
              <a:gd name="connsiteX6" fmla="*/ 1279936 w 1354581"/>
              <a:gd name="connsiteY6" fmla="*/ 2175027 h 2327269"/>
              <a:gd name="connsiteX7" fmla="*/ 1354581 w 1354581"/>
              <a:gd name="connsiteY7" fmla="*/ 2277664 h 2327269"/>
              <a:gd name="connsiteX8" fmla="*/ 1354581 w 1354581"/>
              <a:gd name="connsiteY8" fmla="*/ 2277664 h 2327269"/>
              <a:gd name="connsiteX9" fmla="*/ 1354581 w 1354581"/>
              <a:gd name="connsiteY9" fmla="*/ 2286995 h 2327269"/>
              <a:gd name="connsiteX10" fmla="*/ 1354581 w 1354581"/>
              <a:gd name="connsiteY10" fmla="*/ 2286995 h 2327269"/>
              <a:gd name="connsiteX0" fmla="*/ 932 w 1372159"/>
              <a:gd name="connsiteY0" fmla="*/ 2193315 h 2327269"/>
              <a:gd name="connsiteX1" fmla="*/ 84534 w 1372159"/>
              <a:gd name="connsiteY1" fmla="*/ 2025738 h 2327269"/>
              <a:gd name="connsiteX2" fmla="*/ 392445 w 1372159"/>
              <a:gd name="connsiteY2" fmla="*/ 523509 h 2327269"/>
              <a:gd name="connsiteX3" fmla="*/ 513742 w 1372159"/>
              <a:gd name="connsiteY3" fmla="*/ 122293 h 2327269"/>
              <a:gd name="connsiteX4" fmla="*/ 681694 w 1372159"/>
              <a:gd name="connsiteY4" fmla="*/ 38317 h 2327269"/>
              <a:gd name="connsiteX5" fmla="*/ 961612 w 1372159"/>
              <a:gd name="connsiteY5" fmla="*/ 682129 h 2327269"/>
              <a:gd name="connsiteX6" fmla="*/ 1297514 w 1372159"/>
              <a:gd name="connsiteY6" fmla="*/ 2175027 h 2327269"/>
              <a:gd name="connsiteX7" fmla="*/ 1372159 w 1372159"/>
              <a:gd name="connsiteY7" fmla="*/ 2277664 h 2327269"/>
              <a:gd name="connsiteX8" fmla="*/ 1372159 w 1372159"/>
              <a:gd name="connsiteY8" fmla="*/ 2277664 h 2327269"/>
              <a:gd name="connsiteX9" fmla="*/ 1372159 w 1372159"/>
              <a:gd name="connsiteY9" fmla="*/ 2286995 h 2327269"/>
              <a:gd name="connsiteX10" fmla="*/ 1372159 w 1372159"/>
              <a:gd name="connsiteY10" fmla="*/ 2286995 h 2327269"/>
              <a:gd name="connsiteX0" fmla="*/ 757 w 1381128"/>
              <a:gd name="connsiteY0" fmla="*/ 2239035 h 2327269"/>
              <a:gd name="connsiteX1" fmla="*/ 93503 w 1381128"/>
              <a:gd name="connsiteY1" fmla="*/ 2025738 h 2327269"/>
              <a:gd name="connsiteX2" fmla="*/ 401414 w 1381128"/>
              <a:gd name="connsiteY2" fmla="*/ 523509 h 2327269"/>
              <a:gd name="connsiteX3" fmla="*/ 522711 w 1381128"/>
              <a:gd name="connsiteY3" fmla="*/ 122293 h 2327269"/>
              <a:gd name="connsiteX4" fmla="*/ 690663 w 1381128"/>
              <a:gd name="connsiteY4" fmla="*/ 38317 h 2327269"/>
              <a:gd name="connsiteX5" fmla="*/ 970581 w 1381128"/>
              <a:gd name="connsiteY5" fmla="*/ 682129 h 2327269"/>
              <a:gd name="connsiteX6" fmla="*/ 1306483 w 1381128"/>
              <a:gd name="connsiteY6" fmla="*/ 2175027 h 2327269"/>
              <a:gd name="connsiteX7" fmla="*/ 1381128 w 1381128"/>
              <a:gd name="connsiteY7" fmla="*/ 2277664 h 2327269"/>
              <a:gd name="connsiteX8" fmla="*/ 1381128 w 1381128"/>
              <a:gd name="connsiteY8" fmla="*/ 2277664 h 2327269"/>
              <a:gd name="connsiteX9" fmla="*/ 1381128 w 1381128"/>
              <a:gd name="connsiteY9" fmla="*/ 2286995 h 2327269"/>
              <a:gd name="connsiteX10" fmla="*/ 1381128 w 1381128"/>
              <a:gd name="connsiteY10" fmla="*/ 2286995 h 2327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81128" h="2327269">
                <a:moveTo>
                  <a:pt x="757" y="2239035"/>
                </a:moveTo>
                <a:cubicBezTo>
                  <a:pt x="-5464" y="2358778"/>
                  <a:pt x="26727" y="2311659"/>
                  <a:pt x="93503" y="2025738"/>
                </a:cubicBezTo>
                <a:cubicBezTo>
                  <a:pt x="160279" y="1739817"/>
                  <a:pt x="329879" y="840750"/>
                  <a:pt x="401414" y="523509"/>
                </a:cubicBezTo>
                <a:cubicBezTo>
                  <a:pt x="472949" y="206268"/>
                  <a:pt x="474503" y="203158"/>
                  <a:pt x="522711" y="122293"/>
                </a:cubicBezTo>
                <a:cubicBezTo>
                  <a:pt x="570919" y="41428"/>
                  <a:pt x="616018" y="-54989"/>
                  <a:pt x="690663" y="38317"/>
                </a:cubicBezTo>
                <a:cubicBezTo>
                  <a:pt x="765308" y="131623"/>
                  <a:pt x="867944" y="326011"/>
                  <a:pt x="970581" y="682129"/>
                </a:cubicBezTo>
                <a:cubicBezTo>
                  <a:pt x="1073218" y="1038247"/>
                  <a:pt x="1238059" y="1909105"/>
                  <a:pt x="1306483" y="2175027"/>
                </a:cubicBezTo>
                <a:cubicBezTo>
                  <a:pt x="1374907" y="2440949"/>
                  <a:pt x="1381128" y="2277664"/>
                  <a:pt x="1381128" y="2277664"/>
                </a:cubicBezTo>
                <a:lnTo>
                  <a:pt x="1381128" y="2277664"/>
                </a:lnTo>
                <a:lnTo>
                  <a:pt x="1381128" y="2286995"/>
                </a:lnTo>
                <a:lnTo>
                  <a:pt x="1381128" y="2286995"/>
                </a:lnTo>
              </a:path>
            </a:pathLst>
          </a:cu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5" name="Freeform 94"/>
          <p:cNvSpPr/>
          <p:nvPr/>
        </p:nvSpPr>
        <p:spPr>
          <a:xfrm>
            <a:off x="6436070" y="2361099"/>
            <a:ext cx="5495730" cy="3144416"/>
          </a:xfrm>
          <a:custGeom>
            <a:avLst/>
            <a:gdLst>
              <a:gd name="connsiteX0" fmla="*/ 0 w 5495730"/>
              <a:gd name="connsiteY0" fmla="*/ 3144416 h 3144416"/>
              <a:gd name="connsiteX1" fmla="*/ 102636 w 5495730"/>
              <a:gd name="connsiteY1" fmla="*/ 3097763 h 3144416"/>
              <a:gd name="connsiteX2" fmla="*/ 223934 w 5495730"/>
              <a:gd name="connsiteY2" fmla="*/ 2957804 h 3144416"/>
              <a:gd name="connsiteX3" fmla="*/ 783771 w 5495730"/>
              <a:gd name="connsiteY3" fmla="*/ 1567543 h 3144416"/>
              <a:gd name="connsiteX4" fmla="*/ 923730 w 5495730"/>
              <a:gd name="connsiteY4" fmla="*/ 1315616 h 3144416"/>
              <a:gd name="connsiteX5" fmla="*/ 1026367 w 5495730"/>
              <a:gd name="connsiteY5" fmla="*/ 1156996 h 3144416"/>
              <a:gd name="connsiteX6" fmla="*/ 1147665 w 5495730"/>
              <a:gd name="connsiteY6" fmla="*/ 1175657 h 3144416"/>
              <a:gd name="connsiteX7" fmla="*/ 1315616 w 5495730"/>
              <a:gd name="connsiteY7" fmla="*/ 1474237 h 3144416"/>
              <a:gd name="connsiteX8" fmla="*/ 1530220 w 5495730"/>
              <a:gd name="connsiteY8" fmla="*/ 2108718 h 3144416"/>
              <a:gd name="connsiteX9" fmla="*/ 1707502 w 5495730"/>
              <a:gd name="connsiteY9" fmla="*/ 2258008 h 3144416"/>
              <a:gd name="connsiteX10" fmla="*/ 1978090 w 5495730"/>
              <a:gd name="connsiteY10" fmla="*/ 2248678 h 3144416"/>
              <a:gd name="connsiteX11" fmla="*/ 3088432 w 5495730"/>
              <a:gd name="connsiteY11" fmla="*/ 1670180 h 3144416"/>
              <a:gd name="connsiteX12" fmla="*/ 5495730 w 5495730"/>
              <a:gd name="connsiteY12" fmla="*/ 0 h 3144416"/>
              <a:gd name="connsiteX13" fmla="*/ 5495730 w 5495730"/>
              <a:gd name="connsiteY13" fmla="*/ 0 h 3144416"/>
              <a:gd name="connsiteX0" fmla="*/ 0 w 5495730"/>
              <a:gd name="connsiteY0" fmla="*/ 3144416 h 3144416"/>
              <a:gd name="connsiteX1" fmla="*/ 130628 w 5495730"/>
              <a:gd name="connsiteY1" fmla="*/ 3023118 h 3144416"/>
              <a:gd name="connsiteX2" fmla="*/ 223934 w 5495730"/>
              <a:gd name="connsiteY2" fmla="*/ 2957804 h 3144416"/>
              <a:gd name="connsiteX3" fmla="*/ 783771 w 5495730"/>
              <a:gd name="connsiteY3" fmla="*/ 1567543 h 3144416"/>
              <a:gd name="connsiteX4" fmla="*/ 923730 w 5495730"/>
              <a:gd name="connsiteY4" fmla="*/ 1315616 h 3144416"/>
              <a:gd name="connsiteX5" fmla="*/ 1026367 w 5495730"/>
              <a:gd name="connsiteY5" fmla="*/ 1156996 h 3144416"/>
              <a:gd name="connsiteX6" fmla="*/ 1147665 w 5495730"/>
              <a:gd name="connsiteY6" fmla="*/ 1175657 h 3144416"/>
              <a:gd name="connsiteX7" fmla="*/ 1315616 w 5495730"/>
              <a:gd name="connsiteY7" fmla="*/ 1474237 h 3144416"/>
              <a:gd name="connsiteX8" fmla="*/ 1530220 w 5495730"/>
              <a:gd name="connsiteY8" fmla="*/ 2108718 h 3144416"/>
              <a:gd name="connsiteX9" fmla="*/ 1707502 w 5495730"/>
              <a:gd name="connsiteY9" fmla="*/ 2258008 h 3144416"/>
              <a:gd name="connsiteX10" fmla="*/ 1978090 w 5495730"/>
              <a:gd name="connsiteY10" fmla="*/ 2248678 h 3144416"/>
              <a:gd name="connsiteX11" fmla="*/ 3088432 w 5495730"/>
              <a:gd name="connsiteY11" fmla="*/ 1670180 h 3144416"/>
              <a:gd name="connsiteX12" fmla="*/ 5495730 w 5495730"/>
              <a:gd name="connsiteY12" fmla="*/ 0 h 3144416"/>
              <a:gd name="connsiteX13" fmla="*/ 5495730 w 5495730"/>
              <a:gd name="connsiteY13" fmla="*/ 0 h 3144416"/>
              <a:gd name="connsiteX0" fmla="*/ 0 w 5495730"/>
              <a:gd name="connsiteY0" fmla="*/ 3144416 h 3144416"/>
              <a:gd name="connsiteX1" fmla="*/ 130628 w 5495730"/>
              <a:gd name="connsiteY1" fmla="*/ 3023118 h 3144416"/>
              <a:gd name="connsiteX2" fmla="*/ 289248 w 5495730"/>
              <a:gd name="connsiteY2" fmla="*/ 2752530 h 3144416"/>
              <a:gd name="connsiteX3" fmla="*/ 783771 w 5495730"/>
              <a:gd name="connsiteY3" fmla="*/ 1567543 h 3144416"/>
              <a:gd name="connsiteX4" fmla="*/ 923730 w 5495730"/>
              <a:gd name="connsiteY4" fmla="*/ 1315616 h 3144416"/>
              <a:gd name="connsiteX5" fmla="*/ 1026367 w 5495730"/>
              <a:gd name="connsiteY5" fmla="*/ 1156996 h 3144416"/>
              <a:gd name="connsiteX6" fmla="*/ 1147665 w 5495730"/>
              <a:gd name="connsiteY6" fmla="*/ 1175657 h 3144416"/>
              <a:gd name="connsiteX7" fmla="*/ 1315616 w 5495730"/>
              <a:gd name="connsiteY7" fmla="*/ 1474237 h 3144416"/>
              <a:gd name="connsiteX8" fmla="*/ 1530220 w 5495730"/>
              <a:gd name="connsiteY8" fmla="*/ 2108718 h 3144416"/>
              <a:gd name="connsiteX9" fmla="*/ 1707502 w 5495730"/>
              <a:gd name="connsiteY9" fmla="*/ 2258008 h 3144416"/>
              <a:gd name="connsiteX10" fmla="*/ 1978090 w 5495730"/>
              <a:gd name="connsiteY10" fmla="*/ 2248678 h 3144416"/>
              <a:gd name="connsiteX11" fmla="*/ 3088432 w 5495730"/>
              <a:gd name="connsiteY11" fmla="*/ 1670180 h 3144416"/>
              <a:gd name="connsiteX12" fmla="*/ 5495730 w 5495730"/>
              <a:gd name="connsiteY12" fmla="*/ 0 h 3144416"/>
              <a:gd name="connsiteX13" fmla="*/ 5495730 w 5495730"/>
              <a:gd name="connsiteY13" fmla="*/ 0 h 3144416"/>
              <a:gd name="connsiteX0" fmla="*/ 0 w 5495730"/>
              <a:gd name="connsiteY0" fmla="*/ 3144416 h 3144416"/>
              <a:gd name="connsiteX1" fmla="*/ 130628 w 5495730"/>
              <a:gd name="connsiteY1" fmla="*/ 3023118 h 3144416"/>
              <a:gd name="connsiteX2" fmla="*/ 289248 w 5495730"/>
              <a:gd name="connsiteY2" fmla="*/ 2752530 h 3144416"/>
              <a:gd name="connsiteX3" fmla="*/ 783771 w 5495730"/>
              <a:gd name="connsiteY3" fmla="*/ 1567543 h 3144416"/>
              <a:gd name="connsiteX4" fmla="*/ 923730 w 5495730"/>
              <a:gd name="connsiteY4" fmla="*/ 1315616 h 3144416"/>
              <a:gd name="connsiteX5" fmla="*/ 1026367 w 5495730"/>
              <a:gd name="connsiteY5" fmla="*/ 1156996 h 3144416"/>
              <a:gd name="connsiteX6" fmla="*/ 1147665 w 5495730"/>
              <a:gd name="connsiteY6" fmla="*/ 1175657 h 3144416"/>
              <a:gd name="connsiteX7" fmla="*/ 1315616 w 5495730"/>
              <a:gd name="connsiteY7" fmla="*/ 1474237 h 3144416"/>
              <a:gd name="connsiteX8" fmla="*/ 1530220 w 5495730"/>
              <a:gd name="connsiteY8" fmla="*/ 2108718 h 3144416"/>
              <a:gd name="connsiteX9" fmla="*/ 1698172 w 5495730"/>
              <a:gd name="connsiteY9" fmla="*/ 2276669 h 3144416"/>
              <a:gd name="connsiteX10" fmla="*/ 1978090 w 5495730"/>
              <a:gd name="connsiteY10" fmla="*/ 2248678 h 3144416"/>
              <a:gd name="connsiteX11" fmla="*/ 3088432 w 5495730"/>
              <a:gd name="connsiteY11" fmla="*/ 1670180 h 3144416"/>
              <a:gd name="connsiteX12" fmla="*/ 5495730 w 5495730"/>
              <a:gd name="connsiteY12" fmla="*/ 0 h 3144416"/>
              <a:gd name="connsiteX13" fmla="*/ 5495730 w 5495730"/>
              <a:gd name="connsiteY13" fmla="*/ 0 h 31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495730" h="3144416">
                <a:moveTo>
                  <a:pt x="0" y="3144416"/>
                </a:moveTo>
                <a:cubicBezTo>
                  <a:pt x="32657" y="3136640"/>
                  <a:pt x="82420" y="3088432"/>
                  <a:pt x="130628" y="3023118"/>
                </a:cubicBezTo>
                <a:cubicBezTo>
                  <a:pt x="178836" y="2957804"/>
                  <a:pt x="180391" y="2995126"/>
                  <a:pt x="289248" y="2752530"/>
                </a:cubicBezTo>
                <a:cubicBezTo>
                  <a:pt x="398105" y="2509934"/>
                  <a:pt x="678024" y="1807029"/>
                  <a:pt x="783771" y="1567543"/>
                </a:cubicBezTo>
                <a:cubicBezTo>
                  <a:pt x="889518" y="1328057"/>
                  <a:pt x="883297" y="1384040"/>
                  <a:pt x="923730" y="1315616"/>
                </a:cubicBezTo>
                <a:cubicBezTo>
                  <a:pt x="964163" y="1247192"/>
                  <a:pt x="989045" y="1180322"/>
                  <a:pt x="1026367" y="1156996"/>
                </a:cubicBezTo>
                <a:cubicBezTo>
                  <a:pt x="1063689" y="1133670"/>
                  <a:pt x="1099457" y="1122784"/>
                  <a:pt x="1147665" y="1175657"/>
                </a:cubicBezTo>
                <a:cubicBezTo>
                  <a:pt x="1195873" y="1228530"/>
                  <a:pt x="1251857" y="1318727"/>
                  <a:pt x="1315616" y="1474237"/>
                </a:cubicBezTo>
                <a:cubicBezTo>
                  <a:pt x="1379375" y="1629747"/>
                  <a:pt x="1466461" y="1974979"/>
                  <a:pt x="1530220" y="2108718"/>
                </a:cubicBezTo>
                <a:cubicBezTo>
                  <a:pt x="1593979" y="2242457"/>
                  <a:pt x="1623527" y="2253342"/>
                  <a:pt x="1698172" y="2276669"/>
                </a:cubicBezTo>
                <a:cubicBezTo>
                  <a:pt x="1772817" y="2299996"/>
                  <a:pt x="1746380" y="2349760"/>
                  <a:pt x="1978090" y="2248678"/>
                </a:cubicBezTo>
                <a:cubicBezTo>
                  <a:pt x="2209800" y="2147596"/>
                  <a:pt x="2502159" y="2044960"/>
                  <a:pt x="3088432" y="1670180"/>
                </a:cubicBezTo>
                <a:cubicBezTo>
                  <a:pt x="3674705" y="1295400"/>
                  <a:pt x="5495730" y="0"/>
                  <a:pt x="5495730" y="0"/>
                </a:cubicBezTo>
                <a:lnTo>
                  <a:pt x="5495730" y="0"/>
                </a:lnTo>
              </a:path>
            </a:pathLst>
          </a:custGeom>
          <a:noFill/>
          <a:ln w="57150">
            <a:solidFill>
              <a:srgbClr val="E794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75" name="Straight Arrow Connector 74"/>
          <p:cNvCxnSpPr/>
          <p:nvPr/>
        </p:nvCxnSpPr>
        <p:spPr>
          <a:xfrm>
            <a:off x="5055670" y="5519904"/>
            <a:ext cx="6657048" cy="37677"/>
          </a:xfrm>
          <a:prstGeom prst="straightConnector1">
            <a:avLst/>
          </a:prstGeom>
          <a:ln w="762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4730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72195" y="978069"/>
            <a:ext cx="10111409" cy="1029994"/>
          </a:xfrm>
        </p:spPr>
        <p:txBody>
          <a:bodyPr>
            <a:normAutofit/>
          </a:bodyPr>
          <a:lstStyle/>
          <a:p>
            <a:r>
              <a:rPr lang="en-US" dirty="0"/>
              <a:t>Testing Limits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91569" y="2740041"/>
            <a:ext cx="4248444" cy="3335082"/>
          </a:xfrm>
        </p:spPr>
        <p:txBody>
          <a:bodyPr>
            <a:normAutofit fontScale="92500" lnSpcReduction="20000"/>
          </a:bodyPr>
          <a:lstStyle/>
          <a:p>
            <a:pPr algn="ctr">
              <a:buClr>
                <a:srgbClr val="4A66AC"/>
              </a:buClr>
            </a:pPr>
            <a:r>
              <a:rPr lang="en-US" sz="2800" b="1" dirty="0">
                <a:solidFill>
                  <a:srgbClr val="4A66AC"/>
                </a:solidFill>
              </a:rPr>
              <a:t>Rapid Testing at Self/Home Testing</a:t>
            </a:r>
            <a:endParaRPr lang="en-CA" sz="2800" b="1" dirty="0">
              <a:solidFill>
                <a:srgbClr val="4A66AC"/>
              </a:solidFill>
            </a:endParaRPr>
          </a:p>
          <a:p>
            <a:pPr algn="ctr">
              <a:buClr>
                <a:srgbClr val="4A66AC"/>
              </a:buClr>
            </a:pPr>
            <a:endParaRPr lang="en-CA" sz="1000" b="1" dirty="0">
              <a:solidFill>
                <a:srgbClr val="4A66AC"/>
              </a:solidFill>
            </a:endParaRPr>
          </a:p>
          <a:p>
            <a:pPr algn="ctr">
              <a:buClr>
                <a:srgbClr val="4A66AC"/>
              </a:buClr>
            </a:pPr>
            <a:endParaRPr lang="en-US" sz="2800" dirty="0"/>
          </a:p>
          <a:p>
            <a:pPr algn="ctr">
              <a:spcBef>
                <a:spcPts val="600"/>
              </a:spcBef>
              <a:spcAft>
                <a:spcPts val="600"/>
              </a:spcAft>
              <a:buClr>
                <a:srgbClr val="4A66AC"/>
              </a:buClr>
            </a:pPr>
            <a:r>
              <a:rPr lang="en-US" i="1" dirty="0"/>
              <a:t>Measures antibodies</a:t>
            </a:r>
          </a:p>
          <a:p>
            <a:pPr algn="ctr"/>
            <a:r>
              <a:rPr lang="en-US" dirty="0"/>
              <a:t>Detects 45-55% of HIV infections during acute HIV infection  </a:t>
            </a:r>
            <a:r>
              <a:rPr lang="en-CA" dirty="0"/>
              <a:t>(3 weeks)</a:t>
            </a:r>
          </a:p>
          <a:p>
            <a:pPr algn="ctr"/>
            <a:r>
              <a:rPr lang="en-CA" dirty="0"/>
              <a:t>Detects 95% of HIV infections at 6 weeks; requires final testing at 3 months</a:t>
            </a:r>
          </a:p>
          <a:p>
            <a:pPr algn="ctr">
              <a:spcBef>
                <a:spcPts val="600"/>
              </a:spcBef>
              <a:spcAft>
                <a:spcPts val="600"/>
              </a:spcAft>
              <a:buClr>
                <a:srgbClr val="4A66AC"/>
              </a:buClr>
            </a:pPr>
            <a:endParaRPr lang="en-US"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2">
            <a:extLst>
              <a:ext uri="{FF2B5EF4-FFF2-40B4-BE49-F238E27FC236}">
                <a16:creationId xmlns:a16="http://schemas.microsoft.com/office/drawing/2014/main" id="{AB05F0AF-C912-46D6-ACCD-F79290E8B6A8}"/>
              </a:ext>
            </a:extLst>
          </p:cNvPr>
          <p:cNvSpPr txBox="1">
            <a:spLocks/>
          </p:cNvSpPr>
          <p:nvPr/>
        </p:nvSpPr>
        <p:spPr>
          <a:xfrm>
            <a:off x="5611826" y="2680843"/>
            <a:ext cx="6342429" cy="3143885"/>
          </a:xfrm>
          <a:prstGeom prst="rect">
            <a:avLst/>
          </a:prstGeom>
        </p:spPr>
        <p:txBody>
          <a:bodyPr vert="horz" lIns="91440" tIns="45720" rIns="91440" bIns="45720" rtlCol="0">
            <a:normAutofit fontScale="850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buClr>
                <a:srgbClr val="4A66AC"/>
              </a:buClr>
            </a:pPr>
            <a:r>
              <a:rPr lang="en-US" sz="2800" b="1" dirty="0">
                <a:solidFill>
                  <a:srgbClr val="4A66AC"/>
                </a:solidFill>
              </a:rPr>
              <a:t>Standard HIV Testing in Ontario</a:t>
            </a:r>
            <a:endParaRPr lang="en-US" sz="2800" dirty="0"/>
          </a:p>
          <a:p>
            <a:pPr algn="ctr">
              <a:spcAft>
                <a:spcPts val="1800"/>
              </a:spcAft>
              <a:buClr>
                <a:srgbClr val="4A66AC"/>
              </a:buClr>
            </a:pPr>
            <a:endParaRPr lang="en-US" sz="4000" i="1" dirty="0"/>
          </a:p>
          <a:p>
            <a:pPr algn="ctr">
              <a:spcBef>
                <a:spcPts val="400"/>
              </a:spcBef>
              <a:spcAft>
                <a:spcPts val="400"/>
              </a:spcAft>
              <a:buClr>
                <a:srgbClr val="4A66AC"/>
              </a:buClr>
            </a:pPr>
            <a:endParaRPr lang="en-US" i="1" dirty="0"/>
          </a:p>
          <a:p>
            <a:pPr algn="ctr">
              <a:spcBef>
                <a:spcPts val="400"/>
              </a:spcBef>
              <a:spcAft>
                <a:spcPts val="400"/>
              </a:spcAft>
              <a:buClr>
                <a:srgbClr val="4A66AC"/>
              </a:buClr>
            </a:pPr>
            <a:r>
              <a:rPr lang="en-US" i="1" dirty="0"/>
              <a:t>Measures antibodies and p24; reactive or unclear results are confirmed with additional tests</a:t>
            </a:r>
          </a:p>
          <a:p>
            <a:pPr algn="ctr"/>
            <a:r>
              <a:rPr lang="en-CA" dirty="0"/>
              <a:t>Detects 65-70% of HIV infections during acute infection</a:t>
            </a:r>
          </a:p>
          <a:p>
            <a:pPr algn="ctr"/>
            <a:r>
              <a:rPr lang="en-CA" dirty="0"/>
              <a:t>Detects 99% of HIV infections at 6 weeks; no further testing required.</a:t>
            </a:r>
          </a:p>
        </p:txBody>
      </p:sp>
      <p:sp>
        <p:nvSpPr>
          <p:cNvPr id="18" name="TextBox 17">
            <a:extLst>
              <a:ext uri="{FF2B5EF4-FFF2-40B4-BE49-F238E27FC236}">
                <a16:creationId xmlns:a16="http://schemas.microsoft.com/office/drawing/2014/main" id="{9AC22F2B-A8F5-46A0-A3A7-C35B977AA22C}"/>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pic>
        <p:nvPicPr>
          <p:cNvPr id="12" name="Picture 11"/>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35848" y="3427918"/>
            <a:ext cx="505634" cy="505634"/>
          </a:xfrm>
          <a:prstGeom prst="rect">
            <a:avLst/>
          </a:prstGeom>
        </p:spPr>
      </p:pic>
      <p:pic>
        <p:nvPicPr>
          <p:cNvPr id="14" name="Picture 1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233728" y="3194782"/>
            <a:ext cx="814329" cy="814329"/>
          </a:xfrm>
          <a:prstGeom prst="rect">
            <a:avLst/>
          </a:prstGeom>
        </p:spPr>
      </p:pic>
      <p:pic>
        <p:nvPicPr>
          <p:cNvPr id="19" name="Picture 18"/>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64622" y="3165481"/>
            <a:ext cx="770258" cy="770258"/>
          </a:xfrm>
          <a:prstGeom prst="rect">
            <a:avLst/>
          </a:prstGeom>
        </p:spPr>
      </p:pic>
      <p:sp>
        <p:nvSpPr>
          <p:cNvPr id="4" name="TextBox 3"/>
          <p:cNvSpPr txBox="1"/>
          <p:nvPr/>
        </p:nvSpPr>
        <p:spPr>
          <a:xfrm>
            <a:off x="574418" y="2041427"/>
            <a:ext cx="11404222" cy="461665"/>
          </a:xfrm>
          <a:prstGeom prst="rect">
            <a:avLst/>
          </a:prstGeom>
          <a:noFill/>
          <a:ln w="28575">
            <a:solidFill>
              <a:srgbClr val="4A66AC"/>
            </a:solidFill>
          </a:ln>
        </p:spPr>
        <p:txBody>
          <a:bodyPr wrap="square" rtlCol="0">
            <a:spAutoFit/>
          </a:bodyPr>
          <a:lstStyle/>
          <a:p>
            <a:pPr>
              <a:buClr>
                <a:srgbClr val="4A66AC"/>
              </a:buClr>
            </a:pPr>
            <a:r>
              <a:rPr lang="en-US" sz="2400" dirty="0"/>
              <a:t>No routine test will detect HIV until the virus reaches the blood (1-2 weeks) after infection</a:t>
            </a:r>
            <a:endParaRPr lang="en-CA" sz="2400" dirty="0"/>
          </a:p>
        </p:txBody>
      </p:sp>
      <p:grpSp>
        <p:nvGrpSpPr>
          <p:cNvPr id="15" name="Group 14"/>
          <p:cNvGrpSpPr/>
          <p:nvPr/>
        </p:nvGrpSpPr>
        <p:grpSpPr>
          <a:xfrm>
            <a:off x="2246164" y="3388121"/>
            <a:ext cx="673840" cy="524492"/>
            <a:chOff x="3498506" y="1137232"/>
            <a:chExt cx="1494700" cy="1432497"/>
          </a:xfrm>
        </p:grpSpPr>
        <p:pic>
          <p:nvPicPr>
            <p:cNvPr id="16" name="Picture 15"/>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rot="16676619">
              <a:off x="3498506" y="1482465"/>
              <a:ext cx="651834" cy="651834"/>
            </a:xfrm>
            <a:prstGeom prst="rect">
              <a:avLst/>
            </a:prstGeom>
          </p:spPr>
        </p:pic>
        <p:pic>
          <p:nvPicPr>
            <p:cNvPr id="17" name="Picture 16"/>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3898640" y="1520889"/>
              <a:ext cx="654699" cy="654699"/>
            </a:xfrm>
            <a:prstGeom prst="rect">
              <a:avLst/>
            </a:prstGeom>
          </p:spPr>
        </p:pic>
        <p:pic>
          <p:nvPicPr>
            <p:cNvPr id="20" name="Picture 19"/>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4041710" y="1682620"/>
              <a:ext cx="379445" cy="379445"/>
            </a:xfrm>
            <a:prstGeom prst="rect">
              <a:avLst/>
            </a:prstGeom>
          </p:spPr>
        </p:pic>
        <p:pic>
          <p:nvPicPr>
            <p:cNvPr id="21" name="Picture 20"/>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rot="4834519">
              <a:off x="4341372" y="1494906"/>
              <a:ext cx="651834" cy="651834"/>
            </a:xfrm>
            <a:prstGeom prst="rect">
              <a:avLst/>
            </a:prstGeom>
          </p:spPr>
        </p:pic>
        <p:pic>
          <p:nvPicPr>
            <p:cNvPr id="22" name="Picture 21"/>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rot="8333277">
              <a:off x="4176531" y="1917895"/>
              <a:ext cx="651834" cy="651834"/>
            </a:xfrm>
            <a:prstGeom prst="rect">
              <a:avLst/>
            </a:prstGeom>
          </p:spPr>
        </p:pic>
        <p:pic>
          <p:nvPicPr>
            <p:cNvPr id="23" name="Picture 22"/>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3918382" y="1137232"/>
              <a:ext cx="651834" cy="651834"/>
            </a:xfrm>
            <a:prstGeom prst="rect">
              <a:avLst/>
            </a:prstGeom>
          </p:spPr>
        </p:pic>
        <p:pic>
          <p:nvPicPr>
            <p:cNvPr id="24" name="Picture 23"/>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rot="12921658">
              <a:off x="3650905" y="1914783"/>
              <a:ext cx="651834" cy="651834"/>
            </a:xfrm>
            <a:prstGeom prst="rect">
              <a:avLst/>
            </a:prstGeom>
          </p:spPr>
        </p:pic>
      </p:grpSp>
      <p:grpSp>
        <p:nvGrpSpPr>
          <p:cNvPr id="25" name="Group 24"/>
          <p:cNvGrpSpPr/>
          <p:nvPr/>
        </p:nvGrpSpPr>
        <p:grpSpPr>
          <a:xfrm>
            <a:off x="7275576" y="3206497"/>
            <a:ext cx="741224" cy="767908"/>
            <a:chOff x="3498506" y="1137232"/>
            <a:chExt cx="1494700" cy="1432497"/>
          </a:xfrm>
        </p:grpSpPr>
        <p:pic>
          <p:nvPicPr>
            <p:cNvPr id="26" name="Picture 25"/>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rot="16676619">
              <a:off x="3498506" y="1482465"/>
              <a:ext cx="651834" cy="651834"/>
            </a:xfrm>
            <a:prstGeom prst="rect">
              <a:avLst/>
            </a:prstGeom>
          </p:spPr>
        </p:pic>
        <p:pic>
          <p:nvPicPr>
            <p:cNvPr id="27" name="Picture 26"/>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3898640" y="1520889"/>
              <a:ext cx="654699" cy="654699"/>
            </a:xfrm>
            <a:prstGeom prst="rect">
              <a:avLst/>
            </a:prstGeom>
          </p:spPr>
        </p:pic>
        <p:pic>
          <p:nvPicPr>
            <p:cNvPr id="28" name="Picture 27"/>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4041710" y="1682620"/>
              <a:ext cx="379445" cy="379445"/>
            </a:xfrm>
            <a:prstGeom prst="rect">
              <a:avLst/>
            </a:prstGeom>
          </p:spPr>
        </p:pic>
        <p:pic>
          <p:nvPicPr>
            <p:cNvPr id="29" name="Picture 28"/>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rot="4834519">
              <a:off x="4341372" y="1494906"/>
              <a:ext cx="651834" cy="651834"/>
            </a:xfrm>
            <a:prstGeom prst="rect">
              <a:avLst/>
            </a:prstGeom>
          </p:spPr>
        </p:pic>
        <p:pic>
          <p:nvPicPr>
            <p:cNvPr id="30" name="Picture 29"/>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rot="8333277">
              <a:off x="4176531" y="1917895"/>
              <a:ext cx="651834" cy="651834"/>
            </a:xfrm>
            <a:prstGeom prst="rect">
              <a:avLst/>
            </a:prstGeom>
          </p:spPr>
        </p:pic>
        <p:pic>
          <p:nvPicPr>
            <p:cNvPr id="31" name="Picture 30"/>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3918382" y="1137232"/>
              <a:ext cx="651834" cy="651834"/>
            </a:xfrm>
            <a:prstGeom prst="rect">
              <a:avLst/>
            </a:prstGeom>
          </p:spPr>
        </p:pic>
        <p:pic>
          <p:nvPicPr>
            <p:cNvPr id="32" name="Picture 31"/>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rot="12921658">
              <a:off x="3650905" y="1914783"/>
              <a:ext cx="651834" cy="651834"/>
            </a:xfrm>
            <a:prstGeom prst="rect">
              <a:avLst/>
            </a:prstGeom>
          </p:spPr>
        </p:pic>
      </p:grpSp>
    </p:spTree>
    <p:extLst>
      <p:ext uri="{BB962C8B-B14F-4D97-AF65-F5344CB8AC3E}">
        <p14:creationId xmlns:p14="http://schemas.microsoft.com/office/powerpoint/2010/main" val="3210752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28468" y="1119783"/>
            <a:ext cx="7413674" cy="1029994"/>
          </a:xfrm>
        </p:spPr>
        <p:txBody>
          <a:bodyPr/>
          <a:lstStyle/>
          <a:p>
            <a:r>
              <a:rPr lang="en-US" dirty="0"/>
              <a:t>What is the Window Period?</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52779" y="4658582"/>
            <a:ext cx="10668155" cy="3020572"/>
          </a:xfrm>
        </p:spPr>
        <p:txBody>
          <a:bodyPr>
            <a:normAutofit/>
          </a:bodyPr>
          <a:lstStyle/>
          <a:p>
            <a:pPr marL="457200" indent="-457200">
              <a:spcAft>
                <a:spcPts val="1200"/>
              </a:spcAft>
              <a:buClr>
                <a:srgbClr val="4A66AC"/>
              </a:buClr>
              <a:buFont typeface="Wingdings" panose="05000000000000000000" pitchFamily="2" charset="2"/>
              <a:buChar char="v"/>
            </a:pPr>
            <a:r>
              <a:rPr lang="en-US" dirty="0"/>
              <a:t>As testing technology improves, more infections can be detected within the window period. </a:t>
            </a:r>
          </a:p>
          <a:p>
            <a:pPr marL="457200" indent="-457200">
              <a:spcAft>
                <a:spcPts val="1200"/>
              </a:spcAft>
              <a:buClr>
                <a:srgbClr val="4A66AC"/>
              </a:buClr>
              <a:buFont typeface="Wingdings" panose="05000000000000000000" pitchFamily="2" charset="2"/>
              <a:buChar char="v"/>
            </a:pPr>
            <a:r>
              <a:rPr lang="en-US" dirty="0"/>
              <a:t>The amount of virus in the body peaks during the window period, and particularly in the first six weeks. A person is more at risk of transmitting the virus to others during the window period, compared to later in infection.</a:t>
            </a:r>
            <a:endParaRPr lang="en-US" sz="2800" dirty="0"/>
          </a:p>
          <a:p>
            <a:pPr>
              <a:spcAft>
                <a:spcPts val="1800"/>
              </a:spcAft>
              <a:buClr>
                <a:srgbClr val="4A66AC"/>
              </a:buClr>
            </a:pPr>
            <a:endParaRPr lang="en-US" sz="28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Equals 3">
            <a:extLst>
              <a:ext uri="{FF2B5EF4-FFF2-40B4-BE49-F238E27FC236}">
                <a16:creationId xmlns:a16="http://schemas.microsoft.com/office/drawing/2014/main" id="{8DABE41B-871A-4580-9EAC-DFA5966A9A1A}"/>
              </a:ext>
            </a:extLst>
          </p:cNvPr>
          <p:cNvSpPr/>
          <p:nvPr/>
        </p:nvSpPr>
        <p:spPr>
          <a:xfrm>
            <a:off x="2449536" y="3086809"/>
            <a:ext cx="745587" cy="450166"/>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a:extLst>
              <a:ext uri="{FF2B5EF4-FFF2-40B4-BE49-F238E27FC236}">
                <a16:creationId xmlns:a16="http://schemas.microsoft.com/office/drawing/2014/main" id="{38BCA5E5-F45B-4C8D-AD3E-F4FB9C796E3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0" y="1850836"/>
            <a:ext cx="2754217" cy="2754217"/>
          </a:xfrm>
          <a:prstGeom prst="rect">
            <a:avLst/>
          </a:prstGeom>
        </p:spPr>
      </p:pic>
      <p:sp>
        <p:nvSpPr>
          <p:cNvPr id="13" name="TextBox 12">
            <a:extLst>
              <a:ext uri="{FF2B5EF4-FFF2-40B4-BE49-F238E27FC236}">
                <a16:creationId xmlns:a16="http://schemas.microsoft.com/office/drawing/2014/main" id="{0184D5BB-5BE9-4F3B-B862-A593CE8044B8}"/>
              </a:ext>
            </a:extLst>
          </p:cNvPr>
          <p:cNvSpPr txBox="1"/>
          <p:nvPr/>
        </p:nvSpPr>
        <p:spPr>
          <a:xfrm>
            <a:off x="3304857" y="2410054"/>
            <a:ext cx="4505535" cy="1815882"/>
          </a:xfrm>
          <a:prstGeom prst="rect">
            <a:avLst/>
          </a:prstGeom>
          <a:noFill/>
        </p:spPr>
        <p:txBody>
          <a:bodyPr wrap="square" rtlCol="0">
            <a:spAutoFit/>
          </a:bodyPr>
          <a:lstStyle/>
          <a:p>
            <a:pPr algn="ctr">
              <a:spcAft>
                <a:spcPts val="1800"/>
              </a:spcAft>
              <a:buClr>
                <a:srgbClr val="4A66AC"/>
              </a:buClr>
            </a:pPr>
            <a:r>
              <a:rPr lang="en-US" sz="2800" b="1" dirty="0">
                <a:solidFill>
                  <a:srgbClr val="4A66AC"/>
                </a:solidFill>
              </a:rPr>
              <a:t>The first part of the infection process when tests may not be able to detect </a:t>
            </a:r>
            <a:r>
              <a:rPr lang="en-US" sz="2800" b="1" u="sng" dirty="0">
                <a:solidFill>
                  <a:srgbClr val="4A66AC"/>
                </a:solidFill>
              </a:rPr>
              <a:t>all </a:t>
            </a:r>
            <a:r>
              <a:rPr lang="en-US" sz="2800" b="1" dirty="0">
                <a:solidFill>
                  <a:srgbClr val="4A66AC"/>
                </a:solidFill>
              </a:rPr>
              <a:t>infections </a:t>
            </a:r>
          </a:p>
        </p:txBody>
      </p:sp>
      <p:sp>
        <p:nvSpPr>
          <p:cNvPr id="14" name="TextBox 13">
            <a:extLst>
              <a:ext uri="{FF2B5EF4-FFF2-40B4-BE49-F238E27FC236}">
                <a16:creationId xmlns:a16="http://schemas.microsoft.com/office/drawing/2014/main" id="{7F547ED9-98D7-4E1A-B4F3-3700972F60E4}"/>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sp>
        <p:nvSpPr>
          <p:cNvPr id="9" name="Equals 3">
            <a:extLst>
              <a:ext uri="{FF2B5EF4-FFF2-40B4-BE49-F238E27FC236}">
                <a16:creationId xmlns:a16="http://schemas.microsoft.com/office/drawing/2014/main" id="{8DABE41B-871A-4580-9EAC-DFA5966A9A1A}"/>
              </a:ext>
            </a:extLst>
          </p:cNvPr>
          <p:cNvSpPr/>
          <p:nvPr/>
        </p:nvSpPr>
        <p:spPr>
          <a:xfrm>
            <a:off x="7939718" y="3051674"/>
            <a:ext cx="745587" cy="43443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7" name="Group 6"/>
          <p:cNvGrpSpPr/>
          <p:nvPr/>
        </p:nvGrpSpPr>
        <p:grpSpPr>
          <a:xfrm>
            <a:off x="9110949" y="1972021"/>
            <a:ext cx="2622015" cy="2688115"/>
            <a:chOff x="9100851" y="1828800"/>
            <a:chExt cx="2400759" cy="2400759"/>
          </a:xfrm>
        </p:grpSpPr>
        <p:pic>
          <p:nvPicPr>
            <p:cNvPr id="5" name="Picture 4"/>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100851" y="1828800"/>
              <a:ext cx="2400759" cy="2400759"/>
            </a:xfrm>
            <a:prstGeom prst="rect">
              <a:avLst/>
            </a:prstGeom>
          </p:spPr>
        </p:pic>
        <p:sp>
          <p:nvSpPr>
            <p:cNvPr id="6" name="Oval 5"/>
            <p:cNvSpPr/>
            <p:nvPr/>
          </p:nvSpPr>
          <p:spPr>
            <a:xfrm>
              <a:off x="10620260" y="3238959"/>
              <a:ext cx="760164" cy="76016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0" name="TextBox 9"/>
          <p:cNvSpPr txBox="1"/>
          <p:nvPr/>
        </p:nvSpPr>
        <p:spPr>
          <a:xfrm>
            <a:off x="10608621" y="3767725"/>
            <a:ext cx="1178805" cy="441339"/>
          </a:xfrm>
          <a:prstGeom prst="rect">
            <a:avLst/>
          </a:prstGeom>
          <a:noFill/>
        </p:spPr>
        <p:txBody>
          <a:bodyPr wrap="square" rtlCol="0">
            <a:spAutoFit/>
          </a:bodyPr>
          <a:lstStyle/>
          <a:p>
            <a:pPr algn="ctr">
              <a:lnSpc>
                <a:spcPct val="80000"/>
              </a:lnSpc>
            </a:pPr>
            <a:r>
              <a:rPr lang="en-US" sz="1400" b="1" dirty="0">
                <a:solidFill>
                  <a:srgbClr val="4A66AC"/>
                </a:solidFill>
              </a:rPr>
              <a:t>6 weeks </a:t>
            </a:r>
          </a:p>
          <a:p>
            <a:pPr algn="ctr">
              <a:lnSpc>
                <a:spcPct val="80000"/>
              </a:lnSpc>
            </a:pPr>
            <a:r>
              <a:rPr lang="en-US" sz="1400" b="1" dirty="0">
                <a:solidFill>
                  <a:srgbClr val="4A66AC"/>
                </a:solidFill>
              </a:rPr>
              <a:t>3 months</a:t>
            </a:r>
            <a:endParaRPr lang="en-CA" sz="1400" b="1" dirty="0">
              <a:solidFill>
                <a:srgbClr val="4A66AC"/>
              </a:solidFill>
            </a:endParaRPr>
          </a:p>
        </p:txBody>
      </p:sp>
    </p:spTree>
    <p:extLst>
      <p:ext uri="{BB962C8B-B14F-4D97-AF65-F5344CB8AC3E}">
        <p14:creationId xmlns:p14="http://schemas.microsoft.com/office/powerpoint/2010/main" val="3576288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648768" y="1076752"/>
            <a:ext cx="9857943" cy="1029994"/>
          </a:xfrm>
        </p:spPr>
        <p:txBody>
          <a:bodyPr>
            <a:normAutofit fontScale="90000"/>
          </a:bodyPr>
          <a:lstStyle/>
          <a:p>
            <a:r>
              <a:rPr lang="en-US" dirty="0"/>
              <a:t>Talking to Clients about the Window Period</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45587" y="2207903"/>
            <a:ext cx="10133980" cy="1260670"/>
          </a:xfrm>
        </p:spPr>
        <p:txBody>
          <a:bodyPr>
            <a:noAutofit/>
          </a:bodyPr>
          <a:lstStyle/>
          <a:p>
            <a:pPr>
              <a:spcAft>
                <a:spcPts val="1800"/>
              </a:spcAft>
              <a:buClr>
                <a:srgbClr val="4A66AC"/>
              </a:buClr>
            </a:pPr>
            <a:r>
              <a:rPr lang="en-US" dirty="0"/>
              <a:t>Point of care testing focuses on working with clients from at risk populations to identify new infections as soon as possible, and to encourage people with negative tests to protect themselves and others.</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38BCA5E5-F45B-4C8D-AD3E-F4FB9C796E38}"/>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a:stretch/>
        </p:blipFill>
        <p:spPr>
          <a:xfrm>
            <a:off x="10237693" y="1526325"/>
            <a:ext cx="2250399" cy="1964446"/>
          </a:xfrm>
          <a:prstGeom prst="rect">
            <a:avLst/>
          </a:prstGeom>
        </p:spPr>
      </p:pic>
      <p:sp>
        <p:nvSpPr>
          <p:cNvPr id="10" name="Subtitle 2">
            <a:extLst>
              <a:ext uri="{FF2B5EF4-FFF2-40B4-BE49-F238E27FC236}">
                <a16:creationId xmlns:a16="http://schemas.microsoft.com/office/drawing/2014/main" id="{42094684-294A-43D8-A6A4-EDE8D3E25939}"/>
              </a:ext>
            </a:extLst>
          </p:cNvPr>
          <p:cNvSpPr txBox="1">
            <a:spLocks/>
          </p:cNvSpPr>
          <p:nvPr/>
        </p:nvSpPr>
        <p:spPr>
          <a:xfrm>
            <a:off x="863154" y="3376450"/>
            <a:ext cx="11328846" cy="280380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600"/>
              </a:spcBef>
              <a:spcAft>
                <a:spcPts val="600"/>
              </a:spcAft>
              <a:buClr>
                <a:srgbClr val="4A66AC"/>
              </a:buClr>
            </a:pPr>
            <a:r>
              <a:rPr lang="en-US" sz="2000" b="1" dirty="0"/>
              <a:t>1. </a:t>
            </a:r>
            <a:r>
              <a:rPr lang="en-US" sz="2000" dirty="0"/>
              <a:t>Not everyone is infected by a high-risk exposure. However, if infection occurs, the levels of virus rise quickly in the early stages. Advise abstinence, condoms and harm reduction to protect others while in the window period.</a:t>
            </a:r>
          </a:p>
          <a:p>
            <a:r>
              <a:rPr lang="en-CA" sz="2000" b="1" dirty="0"/>
              <a:t>2. </a:t>
            </a:r>
            <a:r>
              <a:rPr lang="en-CA" sz="2000" dirty="0"/>
              <a:t>Point-of-care testing can identify some new infections as early as three weeks after exposure, and will identify most new infections earlier than three months. Laboratory testing can measure antibodies and p24 antigen, and will identify 99% of new infections by 6 weeks.</a:t>
            </a:r>
          </a:p>
          <a:p>
            <a:r>
              <a:rPr lang="en-CA" sz="2000" b="1" dirty="0"/>
              <a:t>3. </a:t>
            </a:r>
            <a:r>
              <a:rPr lang="en-CA" sz="2000" dirty="0"/>
              <a:t>At three weeks (or any time while the client still has seroconversion symptoms), perform a rapid test if requested, but also advise the client to submit a sample for laboratory testing. </a:t>
            </a:r>
          </a:p>
          <a:p>
            <a:r>
              <a:rPr lang="en-CA" sz="2000" dirty="0"/>
              <a:t>4. Recommend at-risk clients return for testing at 3 weeks - 6 weeks (laboratory-based testing) and </a:t>
            </a:r>
            <a:r>
              <a:rPr lang="en-CA" sz="2000" b="1" dirty="0"/>
              <a:t>3 weeks – 6 weeks – 3 months (POC testing only)</a:t>
            </a:r>
            <a:endParaRPr lang="en-US" sz="2000" b="1" dirty="0"/>
          </a:p>
        </p:txBody>
      </p:sp>
      <p:sp>
        <p:nvSpPr>
          <p:cNvPr id="15" name="TextBox 14">
            <a:extLst>
              <a:ext uri="{FF2B5EF4-FFF2-40B4-BE49-F238E27FC236}">
                <a16:creationId xmlns:a16="http://schemas.microsoft.com/office/drawing/2014/main" id="{DAA8F967-06C2-4FBE-B8DD-C5C4BCB4D565}"/>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spTree>
    <p:extLst>
      <p:ext uri="{BB962C8B-B14F-4D97-AF65-F5344CB8AC3E}">
        <p14:creationId xmlns:p14="http://schemas.microsoft.com/office/powerpoint/2010/main" val="1818708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400" y="1221856"/>
            <a:ext cx="8367386" cy="1029994"/>
          </a:xfrm>
        </p:spPr>
        <p:txBody>
          <a:bodyPr>
            <a:normAutofit fontScale="90000"/>
          </a:bodyPr>
          <a:lstStyle/>
          <a:p>
            <a:r>
              <a:rPr lang="en-CA" dirty="0"/>
              <a:t>The 3-6 and 3-6-3 Testing schedule</a:t>
            </a:r>
            <a:endParaRPr lang="en-US"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14400" y="2357461"/>
            <a:ext cx="10860258" cy="1074766"/>
          </a:xfrm>
        </p:spPr>
        <p:txBody>
          <a:bodyPr>
            <a:normAutofit fontScale="85000" lnSpcReduction="10000"/>
          </a:bodyPr>
          <a:lstStyle/>
          <a:p>
            <a:pPr>
              <a:spcAft>
                <a:spcPts val="1800"/>
              </a:spcAft>
              <a:buClr>
                <a:srgbClr val="4A66AC"/>
              </a:buClr>
            </a:pPr>
            <a:r>
              <a:rPr lang="en-US" sz="2600" dirty="0"/>
              <a:t>For clients from at-risk populations who have had a specific exposure to HIV (through sex or other blood contact), and where the counsellor’s assessment suggests significant risk</a:t>
            </a:r>
            <a:r>
              <a:rPr lang="en-US" dirty="0"/>
              <a:t>.</a:t>
            </a:r>
            <a:r>
              <a:rPr lang="en-US" sz="3200" dirty="0">
                <a:solidFill>
                  <a:srgbClr val="4A66AC"/>
                </a:solidFill>
              </a:rPr>
              <a:t>* </a:t>
            </a:r>
            <a:r>
              <a:rPr lang="en-US" sz="2600" dirty="0"/>
              <a:t>This schedule offers the greatest likelihood of identifying HIV as soon as possible.</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02A94EEB-F5E8-4F4D-84F1-9977129F6AD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342414" y="3321808"/>
            <a:ext cx="1110175" cy="1110175"/>
          </a:xfrm>
          <a:prstGeom prst="rect">
            <a:avLst/>
          </a:prstGeom>
        </p:spPr>
      </p:pic>
      <p:cxnSp>
        <p:nvCxnSpPr>
          <p:cNvPr id="10" name="Straight Connector 9">
            <a:extLst>
              <a:ext uri="{FF2B5EF4-FFF2-40B4-BE49-F238E27FC236}">
                <a16:creationId xmlns:a16="http://schemas.microsoft.com/office/drawing/2014/main" id="{FBFCD2E1-EA12-485F-9381-5DB00A216D0C}"/>
              </a:ext>
            </a:extLst>
          </p:cNvPr>
          <p:cNvCxnSpPr>
            <a:cxnSpLocks/>
          </p:cNvCxnSpPr>
          <p:nvPr/>
        </p:nvCxnSpPr>
        <p:spPr>
          <a:xfrm>
            <a:off x="1899138" y="3886554"/>
            <a:ext cx="1561514"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F7AB9AD6-ACD7-4CDB-A3B9-E7EBF8DA4A19}"/>
              </a:ext>
            </a:extLst>
          </p:cNvPr>
          <p:cNvSpPr/>
          <p:nvPr/>
        </p:nvSpPr>
        <p:spPr>
          <a:xfrm>
            <a:off x="1294227" y="3546304"/>
            <a:ext cx="604911" cy="6611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3E3065FD-07B9-4A6A-91CF-E37AD4A83B02}"/>
              </a:ext>
            </a:extLst>
          </p:cNvPr>
          <p:cNvSpPr txBox="1"/>
          <p:nvPr/>
        </p:nvSpPr>
        <p:spPr>
          <a:xfrm>
            <a:off x="610536" y="4276535"/>
            <a:ext cx="1899139" cy="1200329"/>
          </a:xfrm>
          <a:prstGeom prst="rect">
            <a:avLst/>
          </a:prstGeom>
          <a:noFill/>
        </p:spPr>
        <p:txBody>
          <a:bodyPr wrap="square" rtlCol="0">
            <a:spAutoFit/>
          </a:bodyPr>
          <a:lstStyle/>
          <a:p>
            <a:pPr algn="ctr"/>
            <a:r>
              <a:rPr lang="en-US" sz="2400" b="1" dirty="0">
                <a:solidFill>
                  <a:srgbClr val="4A66AC"/>
                </a:solidFill>
              </a:rPr>
              <a:t>Date of possible exposure</a:t>
            </a:r>
          </a:p>
        </p:txBody>
      </p:sp>
      <p:sp>
        <p:nvSpPr>
          <p:cNvPr id="19" name="TextBox 18">
            <a:extLst>
              <a:ext uri="{FF2B5EF4-FFF2-40B4-BE49-F238E27FC236}">
                <a16:creationId xmlns:a16="http://schemas.microsoft.com/office/drawing/2014/main" id="{79906321-B073-4411-963B-3B5AD587C2DA}"/>
              </a:ext>
            </a:extLst>
          </p:cNvPr>
          <p:cNvSpPr txBox="1"/>
          <p:nvPr/>
        </p:nvSpPr>
        <p:spPr>
          <a:xfrm>
            <a:off x="2319328" y="4298959"/>
            <a:ext cx="3274648" cy="1692771"/>
          </a:xfrm>
          <a:prstGeom prst="rect">
            <a:avLst/>
          </a:prstGeom>
          <a:noFill/>
        </p:spPr>
        <p:txBody>
          <a:bodyPr wrap="square" rtlCol="0">
            <a:spAutoFit/>
          </a:bodyPr>
          <a:lstStyle/>
          <a:p>
            <a:pPr algn="ctr"/>
            <a:r>
              <a:rPr lang="en-US" sz="2400" b="1" dirty="0">
                <a:solidFill>
                  <a:srgbClr val="4A66AC"/>
                </a:solidFill>
              </a:rPr>
              <a:t>3 weeks</a:t>
            </a:r>
          </a:p>
          <a:p>
            <a:pPr algn="ctr"/>
            <a:r>
              <a:rPr lang="en-US" sz="2000" dirty="0"/>
              <a:t>Many early infections can be detected; lab testing should be recommended to maximize detection.</a:t>
            </a:r>
          </a:p>
        </p:txBody>
      </p:sp>
      <p:pic>
        <p:nvPicPr>
          <p:cNvPr id="20" name="Picture 19">
            <a:extLst>
              <a:ext uri="{FF2B5EF4-FFF2-40B4-BE49-F238E27FC236}">
                <a16:creationId xmlns:a16="http://schemas.microsoft.com/office/drawing/2014/main" id="{4C7C3915-88B3-4C6F-870F-C11AF472332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262641" y="3321808"/>
            <a:ext cx="1110175" cy="1110175"/>
          </a:xfrm>
          <a:prstGeom prst="rect">
            <a:avLst/>
          </a:prstGeom>
        </p:spPr>
      </p:pic>
      <p:cxnSp>
        <p:nvCxnSpPr>
          <p:cNvPr id="21" name="Straight Connector 20">
            <a:extLst>
              <a:ext uri="{FF2B5EF4-FFF2-40B4-BE49-F238E27FC236}">
                <a16:creationId xmlns:a16="http://schemas.microsoft.com/office/drawing/2014/main" id="{357D2525-CCD7-4DD2-8DD5-089650251864}"/>
              </a:ext>
            </a:extLst>
          </p:cNvPr>
          <p:cNvCxnSpPr>
            <a:cxnSpLocks/>
          </p:cNvCxnSpPr>
          <p:nvPr/>
        </p:nvCxnSpPr>
        <p:spPr>
          <a:xfrm>
            <a:off x="4206240" y="3886554"/>
            <a:ext cx="3209168"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7FFF2BD-923F-4F92-A12E-0B4B2F439217}"/>
              </a:ext>
            </a:extLst>
          </p:cNvPr>
          <p:cNvSpPr txBox="1"/>
          <p:nvPr/>
        </p:nvSpPr>
        <p:spPr>
          <a:xfrm>
            <a:off x="5592238" y="4407792"/>
            <a:ext cx="3875676" cy="1692771"/>
          </a:xfrm>
          <a:prstGeom prst="rect">
            <a:avLst/>
          </a:prstGeom>
          <a:noFill/>
        </p:spPr>
        <p:txBody>
          <a:bodyPr wrap="square" rtlCol="0">
            <a:spAutoFit/>
          </a:bodyPr>
          <a:lstStyle/>
          <a:p>
            <a:pPr algn="ctr"/>
            <a:r>
              <a:rPr lang="en-US" sz="2400" b="1" dirty="0">
                <a:solidFill>
                  <a:srgbClr val="4A66AC"/>
                </a:solidFill>
              </a:rPr>
              <a:t>6 weeks </a:t>
            </a:r>
          </a:p>
          <a:p>
            <a:pPr algn="ctr"/>
            <a:r>
              <a:rPr lang="en-US" sz="2000" dirty="0"/>
              <a:t>95% of infections can be detected with the rapid test; 99% of infections detected with lab-based testing – definitive results</a:t>
            </a:r>
          </a:p>
        </p:txBody>
      </p:sp>
      <p:pic>
        <p:nvPicPr>
          <p:cNvPr id="24" name="Picture 23">
            <a:extLst>
              <a:ext uri="{FF2B5EF4-FFF2-40B4-BE49-F238E27FC236}">
                <a16:creationId xmlns:a16="http://schemas.microsoft.com/office/drawing/2014/main" id="{B9E2B6DA-4154-4C95-9082-B91051686E4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167425" y="3312709"/>
            <a:ext cx="1110175" cy="1110175"/>
          </a:xfrm>
          <a:prstGeom prst="rect">
            <a:avLst/>
          </a:prstGeom>
        </p:spPr>
      </p:pic>
      <p:cxnSp>
        <p:nvCxnSpPr>
          <p:cNvPr id="25" name="Straight Connector 24">
            <a:extLst>
              <a:ext uri="{FF2B5EF4-FFF2-40B4-BE49-F238E27FC236}">
                <a16:creationId xmlns:a16="http://schemas.microsoft.com/office/drawing/2014/main" id="{FD489290-F468-448B-9935-551B1B85B715}"/>
              </a:ext>
            </a:extLst>
          </p:cNvPr>
          <p:cNvCxnSpPr>
            <a:cxnSpLocks/>
          </p:cNvCxnSpPr>
          <p:nvPr/>
        </p:nvCxnSpPr>
        <p:spPr>
          <a:xfrm>
            <a:off x="8114919" y="3876895"/>
            <a:ext cx="2142083" cy="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C3CEE645-6D6F-4015-BEE4-7E2FE0B85E1D}"/>
              </a:ext>
            </a:extLst>
          </p:cNvPr>
          <p:cNvSpPr txBox="1"/>
          <p:nvPr/>
        </p:nvSpPr>
        <p:spPr>
          <a:xfrm>
            <a:off x="9466175" y="4325026"/>
            <a:ext cx="2365764" cy="1815882"/>
          </a:xfrm>
          <a:prstGeom prst="rect">
            <a:avLst/>
          </a:prstGeom>
          <a:noFill/>
        </p:spPr>
        <p:txBody>
          <a:bodyPr wrap="square" rtlCol="0">
            <a:spAutoFit/>
          </a:bodyPr>
          <a:lstStyle/>
          <a:p>
            <a:pPr algn="ctr"/>
            <a:r>
              <a:rPr lang="en-US" sz="2400" b="1" dirty="0">
                <a:solidFill>
                  <a:srgbClr val="4A66AC"/>
                </a:solidFill>
              </a:rPr>
              <a:t>3 months</a:t>
            </a:r>
          </a:p>
          <a:p>
            <a:pPr algn="ctr"/>
            <a:r>
              <a:rPr lang="en-US" sz="2200" dirty="0"/>
              <a:t>Over 99.6% of people with HIV test positive with rapid testing.</a:t>
            </a:r>
          </a:p>
        </p:txBody>
      </p:sp>
      <p:sp>
        <p:nvSpPr>
          <p:cNvPr id="31" name="TextBox 30">
            <a:extLst>
              <a:ext uri="{FF2B5EF4-FFF2-40B4-BE49-F238E27FC236}">
                <a16:creationId xmlns:a16="http://schemas.microsoft.com/office/drawing/2014/main" id="{F77C3538-3A6F-4E55-9E23-245E3CF83139}"/>
              </a:ext>
            </a:extLst>
          </p:cNvPr>
          <p:cNvSpPr txBox="1"/>
          <p:nvPr/>
        </p:nvSpPr>
        <p:spPr>
          <a:xfrm>
            <a:off x="618564" y="6125385"/>
            <a:ext cx="11573436" cy="738664"/>
          </a:xfrm>
          <a:prstGeom prst="rect">
            <a:avLst/>
          </a:prstGeom>
          <a:noFill/>
        </p:spPr>
        <p:txBody>
          <a:bodyPr wrap="square" rtlCol="0">
            <a:spAutoFit/>
          </a:bodyPr>
          <a:lstStyle/>
          <a:p>
            <a:r>
              <a:rPr lang="en-US" sz="1400" dirty="0"/>
              <a:t>If the counsellor deems the risk of HIV infection is modest, it is appropriate to offer an initial POC test, to rule out previous infection and lab-based testing, with follow-up lab-based testing at 6 weeks for definitive results. If client requests POC testing only, then offer initial test with follow-up POC at 3 months after the incident of concern to the client.</a:t>
            </a:r>
            <a:endParaRPr lang="en-US" sz="1600" dirty="0"/>
          </a:p>
        </p:txBody>
      </p:sp>
      <p:sp>
        <p:nvSpPr>
          <p:cNvPr id="32" name="TextBox 31">
            <a:extLst>
              <a:ext uri="{FF2B5EF4-FFF2-40B4-BE49-F238E27FC236}">
                <a16:creationId xmlns:a16="http://schemas.microsoft.com/office/drawing/2014/main" id="{EEED83F1-C8DD-4EDD-8519-8363B3BEB7D3}"/>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sp>
        <p:nvSpPr>
          <p:cNvPr id="4" name="TextBox 3"/>
          <p:cNvSpPr txBox="1"/>
          <p:nvPr/>
        </p:nvSpPr>
        <p:spPr>
          <a:xfrm>
            <a:off x="376518" y="6024281"/>
            <a:ext cx="466165" cy="584775"/>
          </a:xfrm>
          <a:prstGeom prst="rect">
            <a:avLst/>
          </a:prstGeom>
          <a:noFill/>
        </p:spPr>
        <p:txBody>
          <a:bodyPr wrap="square" rtlCol="0">
            <a:spAutoFit/>
          </a:bodyPr>
          <a:lstStyle/>
          <a:p>
            <a:r>
              <a:rPr lang="en-US" sz="3200" dirty="0">
                <a:solidFill>
                  <a:srgbClr val="4A66AC"/>
                </a:solidFill>
              </a:rPr>
              <a:t>*</a:t>
            </a:r>
            <a:endParaRPr lang="en-CA" sz="3200" dirty="0"/>
          </a:p>
        </p:txBody>
      </p:sp>
    </p:spTree>
    <p:extLst>
      <p:ext uri="{BB962C8B-B14F-4D97-AF65-F5344CB8AC3E}">
        <p14:creationId xmlns:p14="http://schemas.microsoft.com/office/powerpoint/2010/main" val="3872236180"/>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6477</TotalTime>
  <Words>2917</Words>
  <Application>Microsoft Office PowerPoint</Application>
  <PresentationFormat>Widescreen</PresentationFormat>
  <Paragraphs>185</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Harrington</vt:lpstr>
      <vt:lpstr>Wingdings</vt:lpstr>
      <vt:lpstr>Office Theme</vt:lpstr>
      <vt:lpstr>After completing this unit you will:</vt:lpstr>
      <vt:lpstr>What is a Screening Test?</vt:lpstr>
      <vt:lpstr>HIV Testing in Ontario</vt:lpstr>
      <vt:lpstr>The Things HIV Tests Can Measure</vt:lpstr>
      <vt:lpstr>HIV Infection Timeline</vt:lpstr>
      <vt:lpstr>Testing Limits</vt:lpstr>
      <vt:lpstr>What is the Window Period?</vt:lpstr>
      <vt:lpstr>Talking to Clients about the Window Period</vt:lpstr>
      <vt:lpstr>The 3-6 and 3-6-3 Testing schedule</vt:lpstr>
      <vt:lpstr>PEP and the Window Period</vt:lpstr>
      <vt:lpstr>PrEP and the Window Period</vt:lpstr>
      <vt:lpstr>Interpreting Test Results – Rapid POC Screening</vt:lpstr>
      <vt:lpstr>Interpreting Test Results – Standard Lab Test</vt:lpstr>
      <vt:lpstr>What does an “inconclusive” result mean?</vt:lpstr>
      <vt:lpstr>Can the test be wrong (false positive/reactive)?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Lyons</dc:creator>
  <cp:lastModifiedBy>Chris Carriere</cp:lastModifiedBy>
  <cp:revision>205</cp:revision>
  <dcterms:created xsi:type="dcterms:W3CDTF">2018-11-08T12:57:55Z</dcterms:created>
  <dcterms:modified xsi:type="dcterms:W3CDTF">2023-09-11T18:27:59Z</dcterms:modified>
</cp:coreProperties>
</file>