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handoutMasterIdLst>
    <p:handoutMasterId r:id="rId12"/>
  </p:handoutMasterIdLst>
  <p:sldIdLst>
    <p:sldId id="270" r:id="rId3"/>
    <p:sldId id="271" r:id="rId4"/>
    <p:sldId id="273" r:id="rId5"/>
    <p:sldId id="290" r:id="rId6"/>
    <p:sldId id="272" r:id="rId7"/>
    <p:sldId id="274" r:id="rId8"/>
    <p:sldId id="287" r:id="rId9"/>
    <p:sldId id="278" r:id="rId10"/>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i Lyons" initials="LL" lastIdx="1" clrIdx="0">
    <p:extLst>
      <p:ext uri="{19B8F6BF-5375-455C-9EA6-DF929625EA0E}">
        <p15:presenceInfo xmlns:p15="http://schemas.microsoft.com/office/powerpoint/2012/main" userId="S-1-5-21-1708537768-1659004503-1801674531-76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66AC"/>
    <a:srgbClr val="9C9EA4"/>
    <a:srgbClr val="969696"/>
    <a:srgbClr val="97959D"/>
    <a:srgbClr val="70C041"/>
    <a:srgbClr val="EC5D57"/>
    <a:srgbClr val="E79419"/>
    <a:srgbClr val="00B050"/>
    <a:srgbClr val="6029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23" autoAdjust="0"/>
    <p:restoredTop sz="64626"/>
  </p:normalViewPr>
  <p:slideViewPr>
    <p:cSldViewPr snapToGrid="0">
      <p:cViewPr varScale="1">
        <p:scale>
          <a:sx n="56" d="100"/>
          <a:sy n="56" d="100"/>
        </p:scale>
        <p:origin x="1694" y="38"/>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E00C7199-D358-4670-8A56-041B269CF419}" type="datetimeFigureOut">
              <a:rPr lang="en-CA" smtClean="0"/>
              <a:t>2020-07-20</a:t>
            </a:fld>
            <a:endParaRPr lang="en-CA"/>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FA20C67C-A065-48F6-8822-442DE805868B}" type="slidenum">
              <a:rPr lang="en-CA" smtClean="0"/>
              <a:t>‹#›</a:t>
            </a:fld>
            <a:endParaRPr lang="en-CA"/>
          </a:p>
        </p:txBody>
      </p:sp>
    </p:spTree>
    <p:extLst>
      <p:ext uri="{BB962C8B-B14F-4D97-AF65-F5344CB8AC3E}">
        <p14:creationId xmlns:p14="http://schemas.microsoft.com/office/powerpoint/2010/main" val="2470372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B012619C-F705-4B5F-8CC1-9CEF1FEABE3C}" type="datetimeFigureOut">
              <a:rPr lang="en-CA" smtClean="0"/>
              <a:t>2020-07-20</a:t>
            </a:fld>
            <a:endParaRPr lang="en-CA"/>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6659563"/>
            <a:ext cx="4029075" cy="35083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5265738" y="6659563"/>
            <a:ext cx="4029075" cy="350837"/>
          </a:xfrm>
          <a:prstGeom prst="rect">
            <a:avLst/>
          </a:prstGeom>
        </p:spPr>
        <p:txBody>
          <a:bodyPr vert="horz" lIns="91440" tIns="45720" rIns="91440" bIns="45720" rtlCol="0" anchor="b"/>
          <a:lstStyle>
            <a:lvl1pPr algn="r">
              <a:defRPr sz="1200"/>
            </a:lvl1pPr>
          </a:lstStyle>
          <a:p>
            <a:fld id="{BF269008-D3FF-4AF3-843C-7336D8EC5E11}" type="slidenum">
              <a:rPr lang="en-CA" smtClean="0"/>
              <a:t>‹#›</a:t>
            </a:fld>
            <a:endParaRPr lang="en-CA"/>
          </a:p>
        </p:txBody>
      </p:sp>
    </p:spTree>
    <p:extLst>
      <p:ext uri="{BB962C8B-B14F-4D97-AF65-F5344CB8AC3E}">
        <p14:creationId xmlns:p14="http://schemas.microsoft.com/office/powerpoint/2010/main" val="1795324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1</a:t>
            </a:fld>
            <a:endParaRPr lang="en-CA"/>
          </a:p>
        </p:txBody>
      </p:sp>
    </p:spTree>
    <p:extLst>
      <p:ext uri="{BB962C8B-B14F-4D97-AF65-F5344CB8AC3E}">
        <p14:creationId xmlns:p14="http://schemas.microsoft.com/office/powerpoint/2010/main" val="1362669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mn-lt"/>
                <a:ea typeface="+mn-ea"/>
                <a:cs typeface="+mn-cs"/>
              </a:rPr>
              <a:t>Soulignez que l’assurance de la qualité a pour but de fournir des soins de grande qualité.</a:t>
            </a:r>
          </a:p>
          <a:p>
            <a:r>
              <a:rPr lang="fr-CA" sz="1200" kern="1200" noProof="0" dirty="0">
                <a:solidFill>
                  <a:schemeClr val="tx1"/>
                </a:solidFill>
                <a:effectLst/>
                <a:latin typeface="+mn-lt"/>
                <a:ea typeface="+mn-ea"/>
                <a:cs typeface="+mn-cs"/>
              </a:rPr>
              <a:t> </a:t>
            </a:r>
          </a:p>
          <a:p>
            <a:r>
              <a:rPr lang="fr-CA" sz="1200" kern="1200" noProof="0" dirty="0">
                <a:solidFill>
                  <a:schemeClr val="tx1"/>
                </a:solidFill>
                <a:effectLst/>
                <a:latin typeface="+mn-lt"/>
                <a:ea typeface="+mn-ea"/>
                <a:cs typeface="+mn-cs"/>
              </a:rPr>
              <a:t>Sans un système d’assurance de la qualité, un site de dépistage au point de service ne peut pas avoir l’autorisation de fonctionner, en Ontario.</a:t>
            </a:r>
          </a:p>
          <a:p>
            <a:endParaRPr lang="fr-CA" noProof="0" dirty="0"/>
          </a:p>
        </p:txBody>
      </p:sp>
      <p:sp>
        <p:nvSpPr>
          <p:cNvPr id="4" name="Slide Number Placeholder 3"/>
          <p:cNvSpPr>
            <a:spLocks noGrp="1"/>
          </p:cNvSpPr>
          <p:nvPr>
            <p:ph type="sldNum" sz="quarter" idx="10"/>
          </p:nvPr>
        </p:nvSpPr>
        <p:spPr/>
        <p:txBody>
          <a:bodyPr/>
          <a:lstStyle/>
          <a:p>
            <a:fld id="{BF269008-D3FF-4AF3-843C-7336D8EC5E11}" type="slidenum">
              <a:rPr lang="en-CA" smtClean="0"/>
              <a:t>2</a:t>
            </a:fld>
            <a:endParaRPr lang="en-CA"/>
          </a:p>
        </p:txBody>
      </p:sp>
    </p:spTree>
    <p:extLst>
      <p:ext uri="{BB962C8B-B14F-4D97-AF65-F5344CB8AC3E}">
        <p14:creationId xmlns:p14="http://schemas.microsoft.com/office/powerpoint/2010/main" val="203945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mn-lt"/>
                <a:ea typeface="+mn-ea"/>
                <a:cs typeface="+mn-cs"/>
              </a:rPr>
              <a:t>Un tableau complet de ces responsabilités est offert sur le site Web du Programme de formation sur le dépistage </a:t>
            </a:r>
            <a:r>
              <a:rPr lang="fr-CA" sz="1200" kern="1200" baseline="0" noProof="0" dirty="0">
                <a:solidFill>
                  <a:srgbClr val="FF0000"/>
                </a:solidFill>
                <a:effectLst/>
                <a:latin typeface="+mn-lt"/>
                <a:ea typeface="+mn-ea"/>
                <a:cs typeface="+mn-cs"/>
              </a:rPr>
              <a:t>[</a:t>
            </a:r>
            <a:r>
              <a:rPr lang="fr-CA" sz="1200" kern="1200" baseline="0" noProof="0" dirty="0" err="1">
                <a:solidFill>
                  <a:srgbClr val="FF0000"/>
                </a:solidFill>
                <a:effectLst/>
                <a:latin typeface="+mn-lt"/>
                <a:ea typeface="+mn-ea"/>
                <a:cs typeface="+mn-cs"/>
              </a:rPr>
              <a:t>link</a:t>
            </a:r>
            <a:r>
              <a:rPr lang="fr-CA" sz="1200" kern="1200" baseline="0" noProof="0" dirty="0">
                <a:solidFill>
                  <a:srgbClr val="FF0000"/>
                </a:solidFill>
                <a:effectLst/>
                <a:latin typeface="+mn-lt"/>
                <a:ea typeface="+mn-ea"/>
                <a:cs typeface="+mn-cs"/>
              </a:rPr>
              <a:t>].</a:t>
            </a:r>
          </a:p>
          <a:p>
            <a:endParaRPr lang="fr-CA" sz="1200" b="1" kern="1200" noProof="0" dirty="0">
              <a:solidFill>
                <a:schemeClr val="tx1"/>
              </a:solidFill>
              <a:effectLst/>
              <a:latin typeface="+mn-lt"/>
              <a:ea typeface="+mn-ea"/>
              <a:cs typeface="+mn-cs"/>
            </a:endParaRPr>
          </a:p>
          <a:p>
            <a:r>
              <a:rPr lang="fr-CA" sz="1200" b="1" kern="1200" noProof="0" dirty="0">
                <a:solidFill>
                  <a:schemeClr val="tx1"/>
                </a:solidFill>
                <a:effectLst/>
                <a:latin typeface="+mn-lt"/>
                <a:ea typeface="+mn-ea"/>
                <a:cs typeface="+mn-cs"/>
              </a:rPr>
              <a:t>Nommez la ou le responsable de l’assurance de la qualité </a:t>
            </a:r>
            <a:r>
              <a:rPr lang="fr-CA" sz="1200" kern="1200" noProof="0" dirty="0">
                <a:solidFill>
                  <a:schemeClr val="tx1"/>
                </a:solidFill>
                <a:effectLst/>
                <a:latin typeface="+mn-lt"/>
                <a:ea typeface="+mn-ea"/>
                <a:cs typeface="+mn-cs"/>
              </a:rPr>
              <a:t>de votre site, pour que les stagiaires sachent à qui s’adresser.</a:t>
            </a:r>
            <a:endParaRPr lang="fr-CA" noProof="0" dirty="0"/>
          </a:p>
        </p:txBody>
      </p:sp>
      <p:sp>
        <p:nvSpPr>
          <p:cNvPr id="4" name="Slide Number Placeholder 3"/>
          <p:cNvSpPr>
            <a:spLocks noGrp="1"/>
          </p:cNvSpPr>
          <p:nvPr>
            <p:ph type="sldNum" sz="quarter" idx="10"/>
          </p:nvPr>
        </p:nvSpPr>
        <p:spPr/>
        <p:txBody>
          <a:bodyPr/>
          <a:lstStyle/>
          <a:p>
            <a:fld id="{BF269008-D3FF-4AF3-843C-7336D8EC5E11}" type="slidenum">
              <a:rPr lang="en-CA" smtClean="0"/>
              <a:t>3</a:t>
            </a:fld>
            <a:endParaRPr lang="en-CA"/>
          </a:p>
        </p:txBody>
      </p:sp>
    </p:spTree>
    <p:extLst>
      <p:ext uri="{BB962C8B-B14F-4D97-AF65-F5344CB8AC3E}">
        <p14:creationId xmlns:p14="http://schemas.microsoft.com/office/powerpoint/2010/main" val="2015713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b="1" kern="1200" noProof="0" dirty="0">
                <a:solidFill>
                  <a:schemeClr val="tx1"/>
                </a:solidFill>
                <a:effectLst/>
                <a:latin typeface="+mn-lt"/>
                <a:ea typeface="+mn-ea"/>
                <a:cs typeface="+mn-cs"/>
              </a:rPr>
              <a:t>Nommez la ou le responsable de l’assurance de la qualité </a:t>
            </a:r>
            <a:r>
              <a:rPr lang="fr-CA" sz="1200" kern="1200" noProof="0" dirty="0">
                <a:solidFill>
                  <a:schemeClr val="tx1"/>
                </a:solidFill>
                <a:effectLst/>
                <a:latin typeface="+mn-lt"/>
                <a:ea typeface="+mn-ea"/>
                <a:cs typeface="+mn-cs"/>
              </a:rPr>
              <a:t>de votre site, pour que les stagiaires sachent à qui s’adresser.</a:t>
            </a:r>
            <a:endParaRPr lang="fr-CA" noProof="0" dirty="0"/>
          </a:p>
        </p:txBody>
      </p:sp>
      <p:sp>
        <p:nvSpPr>
          <p:cNvPr id="4" name="Slide Number Placeholder 3"/>
          <p:cNvSpPr>
            <a:spLocks noGrp="1"/>
          </p:cNvSpPr>
          <p:nvPr>
            <p:ph type="sldNum" sz="quarter" idx="10"/>
          </p:nvPr>
        </p:nvSpPr>
        <p:spPr/>
        <p:txBody>
          <a:bodyPr/>
          <a:lstStyle/>
          <a:p>
            <a:fld id="{BF269008-D3FF-4AF3-843C-7336D8EC5E11}" type="slidenum">
              <a:rPr lang="en-CA" smtClean="0"/>
              <a:t>4</a:t>
            </a:fld>
            <a:endParaRPr lang="en-CA"/>
          </a:p>
        </p:txBody>
      </p:sp>
    </p:spTree>
    <p:extLst>
      <p:ext uri="{BB962C8B-B14F-4D97-AF65-F5344CB8AC3E}">
        <p14:creationId xmlns:p14="http://schemas.microsoft.com/office/powerpoint/2010/main" val="601634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mn-lt"/>
                <a:ea typeface="+mn-ea"/>
                <a:cs typeface="+mn-cs"/>
              </a:rPr>
              <a:t>Soulignez : même si une personne est nommée responsable de l’assurance de la qualité, tout le monde qui effectue le dépistage a un rôle à y jouer.</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5</a:t>
            </a:fld>
            <a:endParaRPr lang="en-CA"/>
          </a:p>
        </p:txBody>
      </p:sp>
    </p:spTree>
    <p:extLst>
      <p:ext uri="{BB962C8B-B14F-4D97-AF65-F5344CB8AC3E}">
        <p14:creationId xmlns:p14="http://schemas.microsoft.com/office/powerpoint/2010/main" val="2873730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mn-lt"/>
                <a:ea typeface="+mn-ea"/>
                <a:cs typeface="+mn-cs"/>
              </a:rPr>
              <a:t>La formation est une responsabilité, dans chaque site. Même si </a:t>
            </a:r>
            <a:r>
              <a:rPr lang="fr-CA" sz="1200" kern="1200" noProof="0" dirty="0" err="1">
                <a:solidFill>
                  <a:schemeClr val="tx1"/>
                </a:solidFill>
                <a:effectLst/>
                <a:latin typeface="+mn-lt"/>
                <a:ea typeface="+mn-ea"/>
                <a:cs typeface="+mn-cs"/>
              </a:rPr>
              <a:t>un-e</a:t>
            </a:r>
            <a:r>
              <a:rPr lang="fr-CA" sz="1200" kern="1200" noProof="0" dirty="0">
                <a:solidFill>
                  <a:schemeClr val="tx1"/>
                </a:solidFill>
                <a:effectLst/>
                <a:latin typeface="+mn-lt"/>
                <a:ea typeface="+mn-ea"/>
                <a:cs typeface="+mn-cs"/>
              </a:rPr>
              <a:t> </a:t>
            </a:r>
            <a:r>
              <a:rPr lang="fr-CA" sz="1200" kern="1200" noProof="0" dirty="0" err="1">
                <a:solidFill>
                  <a:schemeClr val="tx1"/>
                </a:solidFill>
                <a:effectLst/>
                <a:latin typeface="+mn-lt"/>
                <a:ea typeface="+mn-ea"/>
                <a:cs typeface="+mn-cs"/>
              </a:rPr>
              <a:t>employé-e</a:t>
            </a:r>
            <a:r>
              <a:rPr lang="fr-CA" sz="1200" kern="1200" noProof="0" dirty="0">
                <a:solidFill>
                  <a:schemeClr val="tx1"/>
                </a:solidFill>
                <a:effectLst/>
                <a:latin typeface="+mn-lt"/>
                <a:ea typeface="+mn-ea"/>
                <a:cs typeface="+mn-cs"/>
              </a:rPr>
              <a:t> s’exerce en pratique fictive dans un autre site, ce n’est pas le lieu de sa réelle formation.</a:t>
            </a:r>
          </a:p>
          <a:p>
            <a:endParaRPr lang="fr-CA" sz="1200" kern="1200" noProof="0" dirty="0">
              <a:solidFill>
                <a:schemeClr val="tx1"/>
              </a:solidFill>
              <a:effectLst/>
              <a:latin typeface="+mn-lt"/>
              <a:ea typeface="+mn-ea"/>
              <a:cs typeface="+mn-cs"/>
            </a:endParaRPr>
          </a:p>
          <a:p>
            <a:r>
              <a:rPr lang="fr-CA" sz="1200" kern="1200" noProof="0" dirty="0">
                <a:solidFill>
                  <a:schemeClr val="tx1"/>
                </a:solidFill>
                <a:effectLst/>
                <a:latin typeface="+mn-lt"/>
                <a:ea typeface="+mn-ea"/>
                <a:cs typeface="+mn-cs"/>
              </a:rPr>
              <a:t>Avec le temps, ces stagiaires deviendront également des mentors et des formateur(-</a:t>
            </a:r>
            <a:r>
              <a:rPr lang="fr-CA" sz="1200" kern="1200" noProof="0" dirty="0" err="1">
                <a:solidFill>
                  <a:schemeClr val="tx1"/>
                </a:solidFill>
                <a:effectLst/>
                <a:latin typeface="+mn-lt"/>
                <a:ea typeface="+mn-ea"/>
                <a:cs typeface="+mn-cs"/>
              </a:rPr>
              <a:t>trice</a:t>
            </a:r>
            <a:r>
              <a:rPr lang="fr-CA" sz="1200" kern="1200" noProof="0" dirty="0">
                <a:solidFill>
                  <a:schemeClr val="tx1"/>
                </a:solidFill>
                <a:effectLst/>
                <a:latin typeface="+mn-lt"/>
                <a:ea typeface="+mn-ea"/>
                <a:cs typeface="+mn-cs"/>
              </a:rPr>
              <a:t>)s.</a:t>
            </a:r>
            <a:endParaRPr lang="fr-CA" noProof="0" dirty="0"/>
          </a:p>
        </p:txBody>
      </p:sp>
      <p:sp>
        <p:nvSpPr>
          <p:cNvPr id="4" name="Slide Number Placeholder 3"/>
          <p:cNvSpPr>
            <a:spLocks noGrp="1"/>
          </p:cNvSpPr>
          <p:nvPr>
            <p:ph type="sldNum" sz="quarter" idx="10"/>
          </p:nvPr>
        </p:nvSpPr>
        <p:spPr/>
        <p:txBody>
          <a:bodyPr/>
          <a:lstStyle/>
          <a:p>
            <a:fld id="{BF269008-D3FF-4AF3-843C-7336D8EC5E11}" type="slidenum">
              <a:rPr lang="en-CA" smtClean="0"/>
              <a:t>6</a:t>
            </a:fld>
            <a:endParaRPr lang="en-CA"/>
          </a:p>
        </p:txBody>
      </p:sp>
    </p:spTree>
    <p:extLst>
      <p:ext uri="{BB962C8B-B14F-4D97-AF65-F5344CB8AC3E}">
        <p14:creationId xmlns:p14="http://schemas.microsoft.com/office/powerpoint/2010/main" val="2315128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mn-lt"/>
                <a:ea typeface="+mn-ea"/>
                <a:cs typeface="+mn-cs"/>
              </a:rPr>
              <a:t>Indiquez à quel moment vous commencerez ce processus pour ce(s) stagiaire(s).</a:t>
            </a:r>
            <a:endParaRPr lang="fr-CA" noProof="0" dirty="0"/>
          </a:p>
        </p:txBody>
      </p:sp>
      <p:sp>
        <p:nvSpPr>
          <p:cNvPr id="4" name="Slide Number Placeholder 3"/>
          <p:cNvSpPr>
            <a:spLocks noGrp="1"/>
          </p:cNvSpPr>
          <p:nvPr>
            <p:ph type="sldNum" sz="quarter" idx="10"/>
          </p:nvPr>
        </p:nvSpPr>
        <p:spPr/>
        <p:txBody>
          <a:bodyPr/>
          <a:lstStyle/>
          <a:p>
            <a:fld id="{BF269008-D3FF-4AF3-843C-7336D8EC5E11}" type="slidenum">
              <a:rPr lang="en-CA" smtClean="0"/>
              <a:t>7</a:t>
            </a:fld>
            <a:endParaRPr lang="en-CA"/>
          </a:p>
        </p:txBody>
      </p:sp>
    </p:spTree>
    <p:extLst>
      <p:ext uri="{BB962C8B-B14F-4D97-AF65-F5344CB8AC3E}">
        <p14:creationId xmlns:p14="http://schemas.microsoft.com/office/powerpoint/2010/main" val="454984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mn-lt"/>
                <a:ea typeface="+mn-ea"/>
                <a:cs typeface="+mn-cs"/>
              </a:rPr>
              <a:t>Indiquez où se trouve chacun de ces registres, dans votre site. Les liens aux modèles de ces documents sont disponibles sur le site Web du programme de dépistage</a:t>
            </a:r>
            <a:r>
              <a:rPr lang="fr-CA" sz="1200" kern="1200" baseline="0" noProof="0" dirty="0">
                <a:solidFill>
                  <a:schemeClr val="tx1"/>
                </a:solidFill>
                <a:effectLst/>
                <a:latin typeface="+mn-lt"/>
                <a:ea typeface="+mn-ea"/>
                <a:cs typeface="+mn-cs"/>
              </a:rPr>
              <a:t>.</a:t>
            </a:r>
            <a:endParaRPr lang="fr-CA" noProof="0" dirty="0"/>
          </a:p>
        </p:txBody>
      </p:sp>
      <p:sp>
        <p:nvSpPr>
          <p:cNvPr id="4" name="Slide Number Placeholder 3"/>
          <p:cNvSpPr>
            <a:spLocks noGrp="1"/>
          </p:cNvSpPr>
          <p:nvPr>
            <p:ph type="sldNum" sz="quarter" idx="10"/>
          </p:nvPr>
        </p:nvSpPr>
        <p:spPr/>
        <p:txBody>
          <a:bodyPr/>
          <a:lstStyle/>
          <a:p>
            <a:fld id="{BF269008-D3FF-4AF3-843C-7336D8EC5E11}" type="slidenum">
              <a:rPr lang="en-CA" smtClean="0"/>
              <a:t>8</a:t>
            </a:fld>
            <a:endParaRPr lang="en-CA"/>
          </a:p>
        </p:txBody>
      </p:sp>
    </p:spTree>
    <p:extLst>
      <p:ext uri="{BB962C8B-B14F-4D97-AF65-F5344CB8AC3E}">
        <p14:creationId xmlns:p14="http://schemas.microsoft.com/office/powerpoint/2010/main" val="589268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4A03A-3E22-46AE-9FBB-365DEB5BDAFB}"/>
              </a:ext>
            </a:extLst>
          </p:cNvPr>
          <p:cNvSpPr>
            <a:spLocks noGrp="1"/>
          </p:cNvSpPr>
          <p:nvPr>
            <p:ph type="ctrTitle"/>
          </p:nvPr>
        </p:nvSpPr>
        <p:spPr>
          <a:xfrm>
            <a:off x="914400" y="883213"/>
            <a:ext cx="7413674" cy="1029994"/>
          </a:xfrm>
        </p:spPr>
        <p:txBody>
          <a:bodyPr anchor="b">
            <a:normAutofit/>
          </a:bodyPr>
          <a:lstStyle>
            <a:lvl1pPr algn="l">
              <a:defRPr sz="4800"/>
            </a:lvl1pPr>
          </a:lstStyle>
          <a:p>
            <a:r>
              <a:rPr lang="en-US" dirty="0"/>
              <a:t>Click to edit Master title style</a:t>
            </a:r>
          </a:p>
        </p:txBody>
      </p:sp>
      <p:sp>
        <p:nvSpPr>
          <p:cNvPr id="3" name="Subtitle 2">
            <a:extLst>
              <a:ext uri="{FF2B5EF4-FFF2-40B4-BE49-F238E27FC236}">
                <a16:creationId xmlns:a16="http://schemas.microsoft.com/office/drawing/2014/main" id="{6C02B063-1127-4A03-8466-05E6F6359421}"/>
              </a:ext>
            </a:extLst>
          </p:cNvPr>
          <p:cNvSpPr>
            <a:spLocks noGrp="1"/>
          </p:cNvSpPr>
          <p:nvPr>
            <p:ph type="subTitle" idx="1"/>
          </p:nvPr>
        </p:nvSpPr>
        <p:spPr>
          <a:xfrm>
            <a:off x="914400" y="239956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Slide Number Placeholder 5">
            <a:extLst>
              <a:ext uri="{FF2B5EF4-FFF2-40B4-BE49-F238E27FC236}">
                <a16:creationId xmlns:a16="http://schemas.microsoft.com/office/drawing/2014/main" id="{42E1F206-CD0A-4FBE-9080-31FDD460F302}"/>
              </a:ext>
            </a:extLst>
          </p:cNvPr>
          <p:cNvSpPr>
            <a:spLocks noGrp="1"/>
          </p:cNvSpPr>
          <p:nvPr>
            <p:ph type="sldNum" sz="quarter" idx="12"/>
          </p:nvPr>
        </p:nvSpPr>
        <p:spPr>
          <a:xfrm>
            <a:off x="0" y="6492875"/>
            <a:ext cx="7861955" cy="365125"/>
          </a:xfrm>
          <a:prstGeom prst="rect">
            <a:avLst/>
          </a:prstGeom>
        </p:spPr>
        <p:txBody>
          <a:bodyPr/>
          <a:lstStyle>
            <a:lvl1pPr>
              <a:defRPr sz="1800">
                <a:solidFill>
                  <a:schemeClr val="bg2">
                    <a:lumMod val="50000"/>
                  </a:schemeClr>
                </a:solidFill>
              </a:defRPr>
            </a:lvl1pPr>
          </a:lstStyle>
          <a:p>
            <a:r>
              <a:rPr lang="fr-CA" dirty="0"/>
              <a:t>Bureau de lutte contre le sida, ministère de la Santé et des Soins de longue durée</a:t>
            </a:r>
          </a:p>
        </p:txBody>
      </p:sp>
    </p:spTree>
    <p:extLst>
      <p:ext uri="{BB962C8B-B14F-4D97-AF65-F5344CB8AC3E}">
        <p14:creationId xmlns:p14="http://schemas.microsoft.com/office/powerpoint/2010/main" val="248102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6E007-E3E9-44BF-9315-6BFEACE997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D34246-2D11-414F-8533-CB752261F3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458DA8-7A0F-4243-9C18-F0BEE5B866AF}"/>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7/20/2020</a:t>
            </a:fld>
            <a:endParaRPr lang="en-US"/>
          </a:p>
        </p:txBody>
      </p:sp>
      <p:sp>
        <p:nvSpPr>
          <p:cNvPr id="5" name="Footer Placeholder 4">
            <a:extLst>
              <a:ext uri="{FF2B5EF4-FFF2-40B4-BE49-F238E27FC236}">
                <a16:creationId xmlns:a16="http://schemas.microsoft.com/office/drawing/2014/main" id="{DD586CBF-D714-4ED8-AEB8-3AE0BBABFCE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CCF5AC3-562C-4F53-AEAD-82866667D0E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2438653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1DBBC0-368B-4409-B55C-A231B0D80F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54C708-BCA3-475F-BD7F-8B2185D9A8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C9-F095-4BFB-8CFB-56F1BAF837DA}"/>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7/20/2020</a:t>
            </a:fld>
            <a:endParaRPr lang="en-US"/>
          </a:p>
        </p:txBody>
      </p:sp>
      <p:sp>
        <p:nvSpPr>
          <p:cNvPr id="5" name="Footer Placeholder 4">
            <a:extLst>
              <a:ext uri="{FF2B5EF4-FFF2-40B4-BE49-F238E27FC236}">
                <a16:creationId xmlns:a16="http://schemas.microsoft.com/office/drawing/2014/main" id="{F48B6ACA-C34A-48CF-A958-2572BE52BE0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53826EC-ACAF-4E98-B6C9-45833529F84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2290238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344C9-E53A-477C-BC04-A52DC81A9F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EE7B56-2F63-49DD-9420-4FF1561D1C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942992-DC22-4235-A3F3-E37893247C7E}"/>
              </a:ext>
            </a:extLst>
          </p:cNvPr>
          <p:cNvSpPr>
            <a:spLocks noGrp="1"/>
          </p:cNvSpPr>
          <p:nvPr>
            <p:ph type="dt" sz="half" idx="10"/>
          </p:nvPr>
        </p:nvSpPr>
        <p:spPr/>
        <p:txBody>
          <a:bodyPr/>
          <a:lstStyle/>
          <a:p>
            <a:fld id="{44E35D53-4F16-4ACE-8382-73FFCA8BCEED}" type="datetimeFigureOut">
              <a:rPr lang="en-US" smtClean="0"/>
              <a:t>7/20/2020</a:t>
            </a:fld>
            <a:endParaRPr lang="en-US"/>
          </a:p>
        </p:txBody>
      </p:sp>
      <p:sp>
        <p:nvSpPr>
          <p:cNvPr id="5" name="Footer Placeholder 4">
            <a:extLst>
              <a:ext uri="{FF2B5EF4-FFF2-40B4-BE49-F238E27FC236}">
                <a16:creationId xmlns:a16="http://schemas.microsoft.com/office/drawing/2014/main" id="{63353440-6D79-4051-86FC-DC036FA4C6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A2667D-DCBD-4D7E-A987-9222C7DF5204}"/>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2006920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93983-3F4A-4288-B8D5-B05FCDF3DA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22ACD6-A600-4F95-B588-9A7FD7DDF44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9EB168-4F39-44A0-AFA6-2D6080C156D1}"/>
              </a:ext>
            </a:extLst>
          </p:cNvPr>
          <p:cNvSpPr>
            <a:spLocks noGrp="1"/>
          </p:cNvSpPr>
          <p:nvPr>
            <p:ph type="dt" sz="half" idx="10"/>
          </p:nvPr>
        </p:nvSpPr>
        <p:spPr/>
        <p:txBody>
          <a:bodyPr/>
          <a:lstStyle/>
          <a:p>
            <a:fld id="{44E35D53-4F16-4ACE-8382-73FFCA8BCEED}" type="datetimeFigureOut">
              <a:rPr lang="en-US" smtClean="0"/>
              <a:t>7/20/2020</a:t>
            </a:fld>
            <a:endParaRPr lang="en-US"/>
          </a:p>
        </p:txBody>
      </p:sp>
      <p:sp>
        <p:nvSpPr>
          <p:cNvPr id="5" name="Footer Placeholder 4">
            <a:extLst>
              <a:ext uri="{FF2B5EF4-FFF2-40B4-BE49-F238E27FC236}">
                <a16:creationId xmlns:a16="http://schemas.microsoft.com/office/drawing/2014/main" id="{535CD87F-CB56-4E6F-8062-ED88BEBF17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4AEF78-777C-45E3-8A41-55C3456A3DB8}"/>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449706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3AB0B-F0B5-4EA6-A65E-7F7AF7D98D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34EC96-D816-4415-9F5A-CE89331C38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895E0EB-8AB2-4842-AC00-3F40AC64687F}"/>
              </a:ext>
            </a:extLst>
          </p:cNvPr>
          <p:cNvSpPr>
            <a:spLocks noGrp="1"/>
          </p:cNvSpPr>
          <p:nvPr>
            <p:ph type="dt" sz="half" idx="10"/>
          </p:nvPr>
        </p:nvSpPr>
        <p:spPr/>
        <p:txBody>
          <a:bodyPr/>
          <a:lstStyle/>
          <a:p>
            <a:fld id="{44E35D53-4F16-4ACE-8382-73FFCA8BCEED}" type="datetimeFigureOut">
              <a:rPr lang="en-US" smtClean="0"/>
              <a:t>7/20/2020</a:t>
            </a:fld>
            <a:endParaRPr lang="en-US"/>
          </a:p>
        </p:txBody>
      </p:sp>
      <p:sp>
        <p:nvSpPr>
          <p:cNvPr id="5" name="Footer Placeholder 4">
            <a:extLst>
              <a:ext uri="{FF2B5EF4-FFF2-40B4-BE49-F238E27FC236}">
                <a16:creationId xmlns:a16="http://schemas.microsoft.com/office/drawing/2014/main" id="{9171592F-800F-4A6B-BDFB-9638454E22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695667-C8EA-489C-995F-D0260765C1CC}"/>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1001725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DE52E-EB2D-4954-BF10-A27F7DC651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BC3778-506E-4B5A-AD86-EC817D91D7D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228277-78E4-4ED9-B902-12788E1BA9C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D75BAF-E9E4-49D1-81DA-1B19D5710066}"/>
              </a:ext>
            </a:extLst>
          </p:cNvPr>
          <p:cNvSpPr>
            <a:spLocks noGrp="1"/>
          </p:cNvSpPr>
          <p:nvPr>
            <p:ph type="dt" sz="half" idx="10"/>
          </p:nvPr>
        </p:nvSpPr>
        <p:spPr/>
        <p:txBody>
          <a:bodyPr/>
          <a:lstStyle/>
          <a:p>
            <a:fld id="{44E35D53-4F16-4ACE-8382-73FFCA8BCEED}" type="datetimeFigureOut">
              <a:rPr lang="en-US" smtClean="0"/>
              <a:t>7/20/2020</a:t>
            </a:fld>
            <a:endParaRPr lang="en-US"/>
          </a:p>
        </p:txBody>
      </p:sp>
      <p:sp>
        <p:nvSpPr>
          <p:cNvPr id="6" name="Footer Placeholder 5">
            <a:extLst>
              <a:ext uri="{FF2B5EF4-FFF2-40B4-BE49-F238E27FC236}">
                <a16:creationId xmlns:a16="http://schemas.microsoft.com/office/drawing/2014/main" id="{6CA10D88-6934-4176-85CD-04C0912A45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06552E-B673-4584-B989-A7A462C92713}"/>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2191033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ABE81-610A-4F69-95CE-EF54D83125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3C0F4C-44B1-43DF-BE0D-8ED0279E68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85E3B0-DBD1-4A40-85E4-E8692F2B51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AF8A6E-472E-45D9-8A8A-315DC81FE6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FF0179-DDBA-4A4B-BD92-660E958637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DB03E9-E7F0-43CE-B008-610EA652C55B}"/>
              </a:ext>
            </a:extLst>
          </p:cNvPr>
          <p:cNvSpPr>
            <a:spLocks noGrp="1"/>
          </p:cNvSpPr>
          <p:nvPr>
            <p:ph type="dt" sz="half" idx="10"/>
          </p:nvPr>
        </p:nvSpPr>
        <p:spPr/>
        <p:txBody>
          <a:bodyPr/>
          <a:lstStyle/>
          <a:p>
            <a:fld id="{44E35D53-4F16-4ACE-8382-73FFCA8BCEED}" type="datetimeFigureOut">
              <a:rPr lang="en-US" smtClean="0"/>
              <a:t>7/20/2020</a:t>
            </a:fld>
            <a:endParaRPr lang="en-US"/>
          </a:p>
        </p:txBody>
      </p:sp>
      <p:sp>
        <p:nvSpPr>
          <p:cNvPr id="8" name="Footer Placeholder 7">
            <a:extLst>
              <a:ext uri="{FF2B5EF4-FFF2-40B4-BE49-F238E27FC236}">
                <a16:creationId xmlns:a16="http://schemas.microsoft.com/office/drawing/2014/main" id="{BAA5DF28-1F97-4C21-BFC5-A344C4F59C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26070F-0620-4A06-A5F1-AF3D9A122061}"/>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984959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F290C-D613-4F3B-A9A9-527CA4AAAF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0404EE-8C33-4E49-9D6F-CBF74A8EAB67}"/>
              </a:ext>
            </a:extLst>
          </p:cNvPr>
          <p:cNvSpPr>
            <a:spLocks noGrp="1"/>
          </p:cNvSpPr>
          <p:nvPr>
            <p:ph type="dt" sz="half" idx="10"/>
          </p:nvPr>
        </p:nvSpPr>
        <p:spPr/>
        <p:txBody>
          <a:bodyPr/>
          <a:lstStyle/>
          <a:p>
            <a:fld id="{44E35D53-4F16-4ACE-8382-73FFCA8BCEED}" type="datetimeFigureOut">
              <a:rPr lang="en-US" smtClean="0"/>
              <a:t>7/20/2020</a:t>
            </a:fld>
            <a:endParaRPr lang="en-US"/>
          </a:p>
        </p:txBody>
      </p:sp>
      <p:sp>
        <p:nvSpPr>
          <p:cNvPr id="4" name="Footer Placeholder 3">
            <a:extLst>
              <a:ext uri="{FF2B5EF4-FFF2-40B4-BE49-F238E27FC236}">
                <a16:creationId xmlns:a16="http://schemas.microsoft.com/office/drawing/2014/main" id="{087D9BE8-EB85-4597-A9E9-17F2425ECB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8AD6D1-E7BE-4829-9656-5BB980CC1366}"/>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2797954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33CEE7-1828-42BF-9E87-BC90565736B3}"/>
              </a:ext>
            </a:extLst>
          </p:cNvPr>
          <p:cNvSpPr>
            <a:spLocks noGrp="1"/>
          </p:cNvSpPr>
          <p:nvPr>
            <p:ph type="dt" sz="half" idx="10"/>
          </p:nvPr>
        </p:nvSpPr>
        <p:spPr/>
        <p:txBody>
          <a:bodyPr/>
          <a:lstStyle/>
          <a:p>
            <a:fld id="{44E35D53-4F16-4ACE-8382-73FFCA8BCEED}" type="datetimeFigureOut">
              <a:rPr lang="en-US" smtClean="0"/>
              <a:t>7/20/2020</a:t>
            </a:fld>
            <a:endParaRPr lang="en-US"/>
          </a:p>
        </p:txBody>
      </p:sp>
      <p:sp>
        <p:nvSpPr>
          <p:cNvPr id="3" name="Footer Placeholder 2">
            <a:extLst>
              <a:ext uri="{FF2B5EF4-FFF2-40B4-BE49-F238E27FC236}">
                <a16:creationId xmlns:a16="http://schemas.microsoft.com/office/drawing/2014/main" id="{CE548FB8-599C-4398-84E0-E2185A5BFA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BA1960-6D46-44C3-B637-0FA2C379D908}"/>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28598374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4A89-4053-4690-B0E4-594D953B15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6DDDDB-1649-440D-9018-DF86FDD633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BC2D36-EF2F-4B79-84D1-348E37D56F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6EEFEBD-F8B2-449A-A3D0-C7FBB4E8B7E9}"/>
              </a:ext>
            </a:extLst>
          </p:cNvPr>
          <p:cNvSpPr>
            <a:spLocks noGrp="1"/>
          </p:cNvSpPr>
          <p:nvPr>
            <p:ph type="dt" sz="half" idx="10"/>
          </p:nvPr>
        </p:nvSpPr>
        <p:spPr/>
        <p:txBody>
          <a:bodyPr/>
          <a:lstStyle/>
          <a:p>
            <a:fld id="{44E35D53-4F16-4ACE-8382-73FFCA8BCEED}" type="datetimeFigureOut">
              <a:rPr lang="en-US" smtClean="0"/>
              <a:t>7/20/2020</a:t>
            </a:fld>
            <a:endParaRPr lang="en-US"/>
          </a:p>
        </p:txBody>
      </p:sp>
      <p:sp>
        <p:nvSpPr>
          <p:cNvPr id="6" name="Footer Placeholder 5">
            <a:extLst>
              <a:ext uri="{FF2B5EF4-FFF2-40B4-BE49-F238E27FC236}">
                <a16:creationId xmlns:a16="http://schemas.microsoft.com/office/drawing/2014/main" id="{D80FC237-2892-4971-8707-2F10479F6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4B8E59-7C30-413E-9DB7-88BD415E3C13}"/>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335796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ED3EA-093E-4BD7-90FE-007AA82000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15911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DAD5B-A520-4680-954C-07E4254CD5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8D990F-40C9-4598-AB1B-DECEC7E69E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4088EA-FE13-45CA-AA82-DA6C2908A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26A230-673C-44A2-BC0E-DE6982697DCD}"/>
              </a:ext>
            </a:extLst>
          </p:cNvPr>
          <p:cNvSpPr>
            <a:spLocks noGrp="1"/>
          </p:cNvSpPr>
          <p:nvPr>
            <p:ph type="dt" sz="half" idx="10"/>
          </p:nvPr>
        </p:nvSpPr>
        <p:spPr/>
        <p:txBody>
          <a:bodyPr/>
          <a:lstStyle/>
          <a:p>
            <a:fld id="{44E35D53-4F16-4ACE-8382-73FFCA8BCEED}" type="datetimeFigureOut">
              <a:rPr lang="en-US" smtClean="0"/>
              <a:t>7/20/2020</a:t>
            </a:fld>
            <a:endParaRPr lang="en-US"/>
          </a:p>
        </p:txBody>
      </p:sp>
      <p:sp>
        <p:nvSpPr>
          <p:cNvPr id="6" name="Footer Placeholder 5">
            <a:extLst>
              <a:ext uri="{FF2B5EF4-FFF2-40B4-BE49-F238E27FC236}">
                <a16:creationId xmlns:a16="http://schemas.microsoft.com/office/drawing/2014/main" id="{D3E29900-DD73-4120-B25E-89A65A06BD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FFB32-4F67-4A5E-9CE0-7A567C2B11E3}"/>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9359873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9306F-8CFD-490E-BAF7-995E3F82DA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7F0E7C-D10E-4E5B-A3F9-C582E41F78D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83A819-8B2A-4232-96AB-02D5AAC8AA76}"/>
              </a:ext>
            </a:extLst>
          </p:cNvPr>
          <p:cNvSpPr>
            <a:spLocks noGrp="1"/>
          </p:cNvSpPr>
          <p:nvPr>
            <p:ph type="dt" sz="half" idx="10"/>
          </p:nvPr>
        </p:nvSpPr>
        <p:spPr/>
        <p:txBody>
          <a:bodyPr/>
          <a:lstStyle/>
          <a:p>
            <a:fld id="{44E35D53-4F16-4ACE-8382-73FFCA8BCEED}" type="datetimeFigureOut">
              <a:rPr lang="en-US" smtClean="0"/>
              <a:t>7/20/2020</a:t>
            </a:fld>
            <a:endParaRPr lang="en-US"/>
          </a:p>
        </p:txBody>
      </p:sp>
      <p:sp>
        <p:nvSpPr>
          <p:cNvPr id="5" name="Footer Placeholder 4">
            <a:extLst>
              <a:ext uri="{FF2B5EF4-FFF2-40B4-BE49-F238E27FC236}">
                <a16:creationId xmlns:a16="http://schemas.microsoft.com/office/drawing/2014/main" id="{54AA0272-3281-437C-A541-D27E3E476A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23EB0-A0D7-4410-ADC4-2645A3CD8C7D}"/>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28560475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13022A-93EC-4A5C-8C47-C60DA579D0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D42E5A-DBA9-4543-9542-518B674B9E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697204-2B39-4888-92D4-34C38BDEFBEC}"/>
              </a:ext>
            </a:extLst>
          </p:cNvPr>
          <p:cNvSpPr>
            <a:spLocks noGrp="1"/>
          </p:cNvSpPr>
          <p:nvPr>
            <p:ph type="dt" sz="half" idx="10"/>
          </p:nvPr>
        </p:nvSpPr>
        <p:spPr/>
        <p:txBody>
          <a:bodyPr/>
          <a:lstStyle/>
          <a:p>
            <a:fld id="{44E35D53-4F16-4ACE-8382-73FFCA8BCEED}" type="datetimeFigureOut">
              <a:rPr lang="en-US" smtClean="0"/>
              <a:t>7/20/2020</a:t>
            </a:fld>
            <a:endParaRPr lang="en-US"/>
          </a:p>
        </p:txBody>
      </p:sp>
      <p:sp>
        <p:nvSpPr>
          <p:cNvPr id="5" name="Footer Placeholder 4">
            <a:extLst>
              <a:ext uri="{FF2B5EF4-FFF2-40B4-BE49-F238E27FC236}">
                <a16:creationId xmlns:a16="http://schemas.microsoft.com/office/drawing/2014/main" id="{2F616917-0029-4A54-BE47-59AF96FC53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BE1690-1CF6-41FC-AAF2-BAF2644CD2C0}"/>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2651161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8D5CF-6155-4C0A-B383-C06015F646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AC92C9-AB7D-429B-8EDB-5776A8C36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A6D54CB-07BE-4DB3-BE36-70114B508559}"/>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7/20/2020</a:t>
            </a:fld>
            <a:endParaRPr lang="en-US"/>
          </a:p>
        </p:txBody>
      </p:sp>
      <p:sp>
        <p:nvSpPr>
          <p:cNvPr id="5" name="Footer Placeholder 4">
            <a:extLst>
              <a:ext uri="{FF2B5EF4-FFF2-40B4-BE49-F238E27FC236}">
                <a16:creationId xmlns:a16="http://schemas.microsoft.com/office/drawing/2014/main" id="{7DB14F3D-1A5C-44F4-B089-3AB0A252086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70569B6-C3CC-46B4-B672-0D45BBB6711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97491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72D38-AFDA-4046-A3FB-96D73299AC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2A1E93-8639-4E4E-AEC9-5AFA0E21F81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DE66EA-7626-4214-8CB8-460988C742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8584A8-ACEC-4FFB-961C-9985505938B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7/20/2020</a:t>
            </a:fld>
            <a:endParaRPr lang="en-US"/>
          </a:p>
        </p:txBody>
      </p:sp>
      <p:sp>
        <p:nvSpPr>
          <p:cNvPr id="6" name="Footer Placeholder 5">
            <a:extLst>
              <a:ext uri="{FF2B5EF4-FFF2-40B4-BE49-F238E27FC236}">
                <a16:creationId xmlns:a16="http://schemas.microsoft.com/office/drawing/2014/main" id="{45CC2722-95A1-488E-AB4F-8323C894499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F17789F-7F9A-46B0-A6B1-6F9B8B6C423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833303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53AD4-F378-4401-A225-D8E0057D09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6F4DAE-37B9-4471-9A83-E7446CB2E8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7DE149-951F-4F24-8BFD-BF3F4A4C98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672CB1-7E95-4915-8990-249D5F8E37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046976D-E27F-4F3C-AFD6-F69F51E2B4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CB133B-7186-4D93-B0FB-894112844BCC}"/>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7/20/2020</a:t>
            </a:fld>
            <a:endParaRPr lang="en-US"/>
          </a:p>
        </p:txBody>
      </p:sp>
      <p:sp>
        <p:nvSpPr>
          <p:cNvPr id="8" name="Footer Placeholder 7">
            <a:extLst>
              <a:ext uri="{FF2B5EF4-FFF2-40B4-BE49-F238E27FC236}">
                <a16:creationId xmlns:a16="http://schemas.microsoft.com/office/drawing/2014/main" id="{1A6D8D1D-AA51-4654-83A9-BA1E636DDEE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AFE4DE83-CE8D-4986-A625-E30E734E1BFD}"/>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43885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DA7AC-8A67-404A-A286-9530B4327D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E61078-F34D-46F0-AD35-8DA3953FA36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7/20/2020</a:t>
            </a:fld>
            <a:endParaRPr lang="en-US"/>
          </a:p>
        </p:txBody>
      </p:sp>
      <p:sp>
        <p:nvSpPr>
          <p:cNvPr id="4" name="Footer Placeholder 3">
            <a:extLst>
              <a:ext uri="{FF2B5EF4-FFF2-40B4-BE49-F238E27FC236}">
                <a16:creationId xmlns:a16="http://schemas.microsoft.com/office/drawing/2014/main" id="{C561E696-0807-42ED-BE1B-8A2C7237D45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0588F6DC-F1C0-4C42-92E5-55188E57FA6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29686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85FF88-F5C6-4613-878E-670C3788EA46}"/>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7/20/2020</a:t>
            </a:fld>
            <a:endParaRPr lang="en-US"/>
          </a:p>
        </p:txBody>
      </p:sp>
      <p:sp>
        <p:nvSpPr>
          <p:cNvPr id="3" name="Footer Placeholder 2">
            <a:extLst>
              <a:ext uri="{FF2B5EF4-FFF2-40B4-BE49-F238E27FC236}">
                <a16:creationId xmlns:a16="http://schemas.microsoft.com/office/drawing/2014/main" id="{1C7983DA-899D-4A58-946E-0E7FCF3ED2F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97E4C254-68D3-4877-837D-F245A790384E}"/>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106295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87811-8363-4F01-941B-60D3DFA22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1B290E-AA4B-4FBA-9BEB-D9D985C670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5AAC57-3F05-4772-A6FC-E6EA18CFBE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3AA493-FE62-41F5-A6D3-28CABA5E398B}"/>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7/20/2020</a:t>
            </a:fld>
            <a:endParaRPr lang="en-US"/>
          </a:p>
        </p:txBody>
      </p:sp>
      <p:sp>
        <p:nvSpPr>
          <p:cNvPr id="6" name="Footer Placeholder 5">
            <a:extLst>
              <a:ext uri="{FF2B5EF4-FFF2-40B4-BE49-F238E27FC236}">
                <a16:creationId xmlns:a16="http://schemas.microsoft.com/office/drawing/2014/main" id="{77FA7F15-87D1-4E01-BCBD-ACAD99B592B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E102DBB0-9FA6-44ED-8235-903281B79AB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114902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B338E-B560-43AD-B90C-1DED398E43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B0D2D3-83F7-47B6-93BC-33999248B2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E62009-5F19-4574-AABD-8B4943316E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ABEDB0-D348-4B5B-BFC7-01AACA98F2D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7/20/2020</a:t>
            </a:fld>
            <a:endParaRPr lang="en-US"/>
          </a:p>
        </p:txBody>
      </p:sp>
      <p:sp>
        <p:nvSpPr>
          <p:cNvPr id="6" name="Footer Placeholder 5">
            <a:extLst>
              <a:ext uri="{FF2B5EF4-FFF2-40B4-BE49-F238E27FC236}">
                <a16:creationId xmlns:a16="http://schemas.microsoft.com/office/drawing/2014/main" id="{E9720053-CB67-457F-A6D3-B97BE0BC7D4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A549017-E711-42E5-9488-C8C95EF97D2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92903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5000">
              <a:schemeClr val="accent1">
                <a:lumMod val="5000"/>
                <a:lumOff val="95000"/>
              </a:schemeClr>
            </a:gs>
            <a:gs pos="88000">
              <a:schemeClr val="accent1">
                <a:lumMod val="45000"/>
                <a:lumOff val="55000"/>
              </a:schemeClr>
            </a:gs>
            <a:gs pos="100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3F648-457D-42F6-9B07-D030D124D2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F9ED09-A6B2-4B78-8450-F048CC0576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BB0A726D-4BF8-4BD4-8CD3-DD02CC327700}"/>
              </a:ext>
            </a:extLst>
          </p:cNvPr>
          <p:cNvSpPr txBox="1">
            <a:spLocks/>
          </p:cNvSpPr>
          <p:nvPr userDrawn="1"/>
        </p:nvSpPr>
        <p:spPr>
          <a:xfrm>
            <a:off x="7053507" y="66906"/>
            <a:ext cx="7315200" cy="365125"/>
          </a:xfrm>
          <a:prstGeom prst="rect">
            <a:avLst/>
          </a:prstGeom>
        </p:spPr>
        <p:txBody>
          <a:bodyPr/>
          <a:lstStyle>
            <a:defPPr>
              <a:defRPr lang="en-US"/>
            </a:defPPr>
            <a:lvl1pPr marL="0" algn="l" defTabSz="914400" rtl="0" eaLnBrk="1" latinLnBrk="0" hangingPunct="1">
              <a:defRPr sz="24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800" baseline="0" noProof="0" dirty="0"/>
              <a:t>Programme de formation sur </a:t>
            </a:r>
            <a:br>
              <a:rPr lang="fr-CA" sz="1800" baseline="0" noProof="0" dirty="0"/>
            </a:br>
            <a:r>
              <a:rPr lang="fr-CA" sz="1800" baseline="0" noProof="0" dirty="0"/>
              <a:t>le test rapide du VIH au point de service</a:t>
            </a:r>
          </a:p>
        </p:txBody>
      </p:sp>
      <p:pic>
        <p:nvPicPr>
          <p:cNvPr id="8" name="Picture 7">
            <a:extLst>
              <a:ext uri="{FF2B5EF4-FFF2-40B4-BE49-F238E27FC236}">
                <a16:creationId xmlns:a16="http://schemas.microsoft.com/office/drawing/2014/main" id="{1B3D5A57-209D-43E2-A8DE-D6BA60AF4C6D}"/>
              </a:ext>
            </a:extLst>
          </p:cNvPr>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11183817" y="99537"/>
            <a:ext cx="737381" cy="737381"/>
          </a:xfrm>
          <a:prstGeom prst="rect">
            <a:avLst/>
          </a:prstGeom>
        </p:spPr>
      </p:pic>
      <p:sp>
        <p:nvSpPr>
          <p:cNvPr id="9" name="Slide Number Placeholder 5">
            <a:extLst>
              <a:ext uri="{FF2B5EF4-FFF2-40B4-BE49-F238E27FC236}">
                <a16:creationId xmlns:a16="http://schemas.microsoft.com/office/drawing/2014/main" id="{2E8C6C0B-4AD0-4A2C-894E-705EECAE1761}"/>
              </a:ext>
            </a:extLst>
          </p:cNvPr>
          <p:cNvSpPr>
            <a:spLocks noGrp="1"/>
          </p:cNvSpPr>
          <p:nvPr>
            <p:ph type="sldNum" sz="quarter" idx="4"/>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956105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6AB31-6799-49C8-ADE4-7C3E67E8B6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237DC3-BA90-41B2-88B2-EF6EB10569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759F0B-1EBC-4D26-9958-A4405FA2E1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35D53-4F16-4ACE-8382-73FFCA8BCEED}" type="datetimeFigureOut">
              <a:rPr lang="en-US" smtClean="0"/>
              <a:t>7/20/2020</a:t>
            </a:fld>
            <a:endParaRPr lang="en-US"/>
          </a:p>
        </p:txBody>
      </p:sp>
      <p:sp>
        <p:nvSpPr>
          <p:cNvPr id="5" name="Footer Placeholder 4">
            <a:extLst>
              <a:ext uri="{FF2B5EF4-FFF2-40B4-BE49-F238E27FC236}">
                <a16:creationId xmlns:a16="http://schemas.microsoft.com/office/drawing/2014/main" id="{1BA7053D-A32D-4B47-9A99-B7536F88CA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2058D69-2407-4ABE-93AC-4CA10A82E7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605F0-248A-4479-A9E8-D44541D8653D}" type="slidenum">
              <a:rPr lang="en-US" smtClean="0"/>
              <a:t>‹#›</a:t>
            </a:fld>
            <a:endParaRPr lang="en-US"/>
          </a:p>
        </p:txBody>
      </p:sp>
    </p:spTree>
    <p:extLst>
      <p:ext uri="{BB962C8B-B14F-4D97-AF65-F5344CB8AC3E}">
        <p14:creationId xmlns:p14="http://schemas.microsoft.com/office/powerpoint/2010/main" val="994303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fr-CA" sz="4000" dirty="0"/>
              <a:t>À la fin de cette unité, vous serez en mesure de :</a:t>
            </a:r>
            <a:endParaRPr lang="en-CA" sz="4000"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14400" y="2788920"/>
            <a:ext cx="10680192" cy="3945522"/>
          </a:xfrm>
        </p:spPr>
        <p:txBody>
          <a:bodyPr>
            <a:normAutofit lnSpcReduction="10000"/>
          </a:bodyPr>
          <a:lstStyle/>
          <a:p>
            <a:pPr marL="342900" indent="-342900">
              <a:spcBef>
                <a:spcPts val="1800"/>
              </a:spcBef>
              <a:buClr>
                <a:srgbClr val="4A66AC"/>
              </a:buClr>
              <a:buFont typeface="Wingdings" panose="05000000000000000000" pitchFamily="2" charset="2"/>
              <a:buChar char="v"/>
            </a:pPr>
            <a:r>
              <a:rPr lang="fr-CA" dirty="0"/>
              <a:t>Comprendre la raison d’être de l’assurance de la qualité, le rôle du ou de la responsable de l’assurance de la qualité dans votre site et comment vous contribuerez à ces activités</a:t>
            </a:r>
          </a:p>
          <a:p>
            <a:pPr marL="342900" indent="-342900">
              <a:spcBef>
                <a:spcPts val="1800"/>
              </a:spcBef>
              <a:buClr>
                <a:srgbClr val="4A66AC"/>
              </a:buClr>
              <a:buFont typeface="Wingdings" panose="05000000000000000000" pitchFamily="2" charset="2"/>
              <a:buChar char="v"/>
            </a:pPr>
            <a:r>
              <a:rPr lang="fr-CA" dirty="0"/>
              <a:t>Comprendre comment les trousses de dépistage sont commandées, entreposées et évaluées, de même que l’importance du suivi des numéros de lots</a:t>
            </a:r>
          </a:p>
          <a:p>
            <a:pPr marL="342900" lvl="0" indent="-342900">
              <a:spcBef>
                <a:spcPts val="1800"/>
              </a:spcBef>
              <a:buClr>
                <a:srgbClr val="4A66AC"/>
              </a:buClr>
              <a:buFont typeface="Wingdings" panose="05000000000000000000" pitchFamily="2" charset="2"/>
              <a:buChar char="v"/>
            </a:pPr>
            <a:r>
              <a:rPr lang="fr-CA" dirty="0"/>
              <a:t>Contribuer aux opérations de commande et de gestion de l’inventaire</a:t>
            </a:r>
          </a:p>
          <a:p>
            <a:pPr marL="342900" indent="-342900">
              <a:spcBef>
                <a:spcPts val="1800"/>
              </a:spcBef>
              <a:buClr>
                <a:srgbClr val="4A66AC"/>
              </a:buClr>
              <a:buFont typeface="Wingdings" panose="05000000000000000000" pitchFamily="2" charset="2"/>
              <a:buChar char="v"/>
            </a:pPr>
            <a:r>
              <a:rPr lang="fr-CA" dirty="0"/>
              <a:t>Procéder à des tests de contrôle de la qualité des trousses nouvellement reçues</a:t>
            </a:r>
          </a:p>
          <a:p>
            <a:pPr marL="342900" indent="-342900">
              <a:spcBef>
                <a:spcPts val="1800"/>
              </a:spcBef>
              <a:buClr>
                <a:srgbClr val="4A66AC"/>
              </a:buClr>
              <a:buFont typeface="Wingdings" panose="05000000000000000000" pitchFamily="2" charset="2"/>
              <a:buChar char="v"/>
            </a:pPr>
            <a:r>
              <a:rPr lang="fr-CA" dirty="0"/>
              <a:t>Comprendre le processus continu d’assurance de la qualité qui s’effectue dans chaque site ainsi que la documentation requise </a:t>
            </a:r>
            <a:endParaRPr lang="en-US" sz="28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3788207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0876879" cy="762392"/>
          </a:xfrm>
        </p:spPr>
        <p:txBody>
          <a:bodyPr>
            <a:noAutofit/>
          </a:bodyPr>
          <a:lstStyle/>
          <a:p>
            <a:pPr>
              <a:spcAft>
                <a:spcPts val="1800"/>
              </a:spcAft>
              <a:buClr>
                <a:srgbClr val="4A66AC"/>
              </a:buClr>
            </a:pPr>
            <a:r>
              <a:rPr lang="fr-CA" sz="3600" dirty="0"/>
              <a:t>Pourquoi l’assurance de la qualité est-elle importante?</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392228" y="2575720"/>
            <a:ext cx="9654139" cy="3675888"/>
          </a:xfrm>
        </p:spPr>
        <p:txBody>
          <a:bodyPr>
            <a:normAutofit fontScale="92500"/>
          </a:bodyPr>
          <a:lstStyle/>
          <a:p>
            <a:pPr marL="800100" lvl="1" indent="-342900" algn="l">
              <a:spcBef>
                <a:spcPts val="1200"/>
              </a:spcBef>
              <a:buClr>
                <a:srgbClr val="4A66AC"/>
              </a:buClr>
              <a:buFont typeface="Wingdings" panose="05000000000000000000" pitchFamily="2" charset="2"/>
              <a:buChar char="v"/>
            </a:pPr>
            <a:r>
              <a:rPr lang="fr-CA" sz="2400" dirty="0"/>
              <a:t>Permet de fournir à vos </a:t>
            </a:r>
            <a:r>
              <a:rPr lang="fr-CA" sz="2400" dirty="0" err="1"/>
              <a:t>client-es</a:t>
            </a:r>
            <a:r>
              <a:rPr lang="fr-CA" sz="2400" dirty="0"/>
              <a:t> des résultats exacts et des soins de grande qualité</a:t>
            </a:r>
          </a:p>
          <a:p>
            <a:pPr marL="800100" lvl="1" indent="-342900" algn="l">
              <a:spcBef>
                <a:spcPts val="1200"/>
              </a:spcBef>
              <a:buClr>
                <a:srgbClr val="4A66AC"/>
              </a:buClr>
              <a:buFont typeface="Wingdings" panose="05000000000000000000" pitchFamily="2" charset="2"/>
              <a:buChar char="v"/>
            </a:pPr>
            <a:r>
              <a:rPr lang="fr-CA" sz="2400" dirty="0"/>
              <a:t>Assure que </a:t>
            </a:r>
            <a:r>
              <a:rPr lang="fr-CA" sz="2400" u="sng" dirty="0"/>
              <a:t>votre site</a:t>
            </a:r>
            <a:r>
              <a:rPr lang="fr-CA" sz="2400" dirty="0"/>
              <a:t> est capable de réaliser un dépistage exact –  et est nécessaire pour maintenir l’approbation du dépistage dans votre site</a:t>
            </a:r>
          </a:p>
          <a:p>
            <a:pPr marL="800100" lvl="1" indent="-342900" algn="l">
              <a:spcBef>
                <a:spcPts val="1200"/>
              </a:spcBef>
              <a:buClr>
                <a:srgbClr val="4A66AC"/>
              </a:buClr>
              <a:buFont typeface="Wingdings" panose="05000000000000000000" pitchFamily="2" charset="2"/>
              <a:buChar char="v"/>
            </a:pPr>
            <a:r>
              <a:rPr lang="fr-CA" sz="2400" dirty="0"/>
              <a:t>Assure que tous les sites de l’Ontario donnent des résultats constants</a:t>
            </a:r>
          </a:p>
          <a:p>
            <a:pPr marL="800100" lvl="1" indent="-342900" algn="l">
              <a:spcBef>
                <a:spcPts val="1200"/>
              </a:spcBef>
              <a:buClr>
                <a:srgbClr val="4A66AC"/>
              </a:buClr>
              <a:buFont typeface="Wingdings" panose="05000000000000000000" pitchFamily="2" charset="2"/>
              <a:buChar char="v"/>
            </a:pPr>
            <a:r>
              <a:rPr lang="fr-CA" sz="2400" dirty="0"/>
              <a:t>Permet au Ministère de surveiller la fiabilité des trousses qu’il achète</a:t>
            </a:r>
          </a:p>
          <a:p>
            <a:pPr lvl="1" algn="l">
              <a:spcBef>
                <a:spcPts val="1200"/>
              </a:spcBef>
              <a:buClr>
                <a:srgbClr val="4A66AC"/>
              </a:buClr>
            </a:pPr>
            <a:endParaRPr lang="fr-CA" sz="800" dirty="0"/>
          </a:p>
          <a:p>
            <a:pPr lvl="1" algn="l">
              <a:spcBef>
                <a:spcPts val="1200"/>
              </a:spcBef>
              <a:buClr>
                <a:srgbClr val="4A66AC"/>
              </a:buClr>
            </a:pPr>
            <a:r>
              <a:rPr lang="fr-CA" sz="2400" dirty="0"/>
              <a:t>Tous les laboratoires de l’Ontario procèdent à l’assurance de la qualité en vertu d’une obligation juridique; ces procédures ont été adaptées par le Ministère pour les sites de dépistage au point de service.</a:t>
            </a:r>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Group 12"/>
          <p:cNvGrpSpPr/>
          <p:nvPr/>
        </p:nvGrpSpPr>
        <p:grpSpPr>
          <a:xfrm>
            <a:off x="9928298" y="3060834"/>
            <a:ext cx="1584960" cy="1609344"/>
            <a:chOff x="9671304" y="2926080"/>
            <a:chExt cx="1584960" cy="1609344"/>
          </a:xfrm>
        </p:grpSpPr>
        <p:pic>
          <p:nvPicPr>
            <p:cNvPr id="9" name="Picture 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671304" y="3017520"/>
              <a:ext cx="1517904" cy="1517904"/>
            </a:xfrm>
            <a:prstGeom prst="rect">
              <a:avLst/>
            </a:prstGeom>
          </p:spPr>
        </p:pic>
        <p:pic>
          <p:nvPicPr>
            <p:cNvPr id="10" name="Picture 9"/>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863328" y="2926080"/>
              <a:ext cx="1392936" cy="1392936"/>
            </a:xfrm>
            <a:prstGeom prst="rect">
              <a:avLst/>
            </a:prstGeom>
          </p:spPr>
        </p:pic>
      </p:grpSp>
      <p:sp>
        <p:nvSpPr>
          <p:cNvPr id="15" name="Arrow: Pentagon 10">
            <a:extLst>
              <a:ext uri="{FF2B5EF4-FFF2-40B4-BE49-F238E27FC236}">
                <a16:creationId xmlns:a16="http://schemas.microsoft.com/office/drawing/2014/main" id="{27AD1EB7-3828-7E43-AAF8-2F8506F96014}"/>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1">
            <a:extLst>
              <a:ext uri="{FF2B5EF4-FFF2-40B4-BE49-F238E27FC236}">
                <a16:creationId xmlns:a16="http://schemas.microsoft.com/office/drawing/2014/main" id="{4D88D64F-CE57-6B45-962C-07E5B2C90C82}"/>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3107969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fr-CA" dirty="0"/>
              <a:t>L’assurance de la qualité, c’est la responsabilité de tout le monde!</a:t>
            </a:r>
          </a:p>
        </p:txBody>
      </p:sp>
      <p:sp>
        <p:nvSpPr>
          <p:cNvPr id="7" name="Pie 6"/>
          <p:cNvSpPr/>
          <p:nvPr/>
        </p:nvSpPr>
        <p:spPr>
          <a:xfrm>
            <a:off x="3355848" y="2185416"/>
            <a:ext cx="4956048" cy="4590288"/>
          </a:xfrm>
          <a:prstGeom prst="pie">
            <a:avLst>
              <a:gd name="adj1" fmla="val 10800000"/>
              <a:gd name="adj2" fmla="val 16200000"/>
            </a:avLst>
          </a:prstGeom>
          <a:solidFill>
            <a:srgbClr val="4A66AC"/>
          </a:solidFill>
          <a:ln>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10" name="Pie 9"/>
          <p:cNvSpPr/>
          <p:nvPr/>
        </p:nvSpPr>
        <p:spPr>
          <a:xfrm rot="10800000">
            <a:off x="3361944" y="2182368"/>
            <a:ext cx="4956048" cy="4590288"/>
          </a:xfrm>
          <a:prstGeom prst="pie">
            <a:avLst>
              <a:gd name="adj1" fmla="val 10800000"/>
              <a:gd name="adj2" fmla="val 16200000"/>
            </a:avLst>
          </a:prstGeom>
          <a:solidFill>
            <a:srgbClr val="4A66AC"/>
          </a:solidFill>
          <a:ln>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8" name="Oval 7"/>
          <p:cNvSpPr/>
          <p:nvPr/>
        </p:nvSpPr>
        <p:spPr>
          <a:xfrm>
            <a:off x="3355848" y="2185416"/>
            <a:ext cx="4956048" cy="4581144"/>
          </a:xfrm>
          <a:prstGeom prst="ellipse">
            <a:avLst/>
          </a:prstGeom>
          <a:noFill/>
          <a:ln w="38100">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324600" y="2587752"/>
            <a:ext cx="1402080" cy="1402080"/>
          </a:xfrm>
          <a:prstGeom prst="rect">
            <a:avLst/>
          </a:prstGeom>
        </p:spPr>
      </p:pic>
      <p:sp>
        <p:nvSpPr>
          <p:cNvPr id="13" name="Oval 12"/>
          <p:cNvSpPr/>
          <p:nvPr/>
        </p:nvSpPr>
        <p:spPr>
          <a:xfrm>
            <a:off x="4544568" y="2734056"/>
            <a:ext cx="502920" cy="55778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Block Arc 13"/>
          <p:cNvSpPr/>
          <p:nvPr/>
        </p:nvSpPr>
        <p:spPr>
          <a:xfrm>
            <a:off x="4242816" y="3374136"/>
            <a:ext cx="1078992" cy="941832"/>
          </a:xfrm>
          <a:prstGeom prst="blockArc">
            <a:avLst>
              <a:gd name="adj1" fmla="val 10800000"/>
              <a:gd name="adj2" fmla="val 0"/>
              <a:gd name="adj3" fmla="val 5583"/>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pic>
        <p:nvPicPr>
          <p:cNvPr id="15" name="Picture 1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084320" y="4572000"/>
            <a:ext cx="1591056" cy="1591056"/>
          </a:xfrm>
          <a:prstGeom prst="rect">
            <a:avLst/>
          </a:prstGeom>
        </p:spPr>
      </p:pic>
      <p:pic>
        <p:nvPicPr>
          <p:cNvPr id="20" name="Picture 19"/>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6213514" y="4583510"/>
            <a:ext cx="1806766" cy="1889816"/>
          </a:xfrm>
          <a:prstGeom prst="rect">
            <a:avLst/>
          </a:prstGeom>
        </p:spPr>
      </p:pic>
      <p:sp>
        <p:nvSpPr>
          <p:cNvPr id="21" name="TextBox 20"/>
          <p:cNvSpPr txBox="1"/>
          <p:nvPr/>
        </p:nvSpPr>
        <p:spPr>
          <a:xfrm>
            <a:off x="495758" y="2555913"/>
            <a:ext cx="3514381" cy="1200329"/>
          </a:xfrm>
          <a:prstGeom prst="rect">
            <a:avLst/>
          </a:prstGeom>
          <a:noFill/>
        </p:spPr>
        <p:txBody>
          <a:bodyPr wrap="square" rtlCol="0">
            <a:spAutoFit/>
          </a:bodyPr>
          <a:lstStyle/>
          <a:p>
            <a:pPr algn="ctr"/>
            <a:r>
              <a:rPr lang="fr-CA" sz="2400" dirty="0"/>
              <a:t>Les conseiller(-ère)s en dépistage de votre site (comme vous)</a:t>
            </a:r>
          </a:p>
        </p:txBody>
      </p:sp>
      <p:sp>
        <p:nvSpPr>
          <p:cNvPr id="22" name="TextBox 21"/>
          <p:cNvSpPr txBox="1"/>
          <p:nvPr/>
        </p:nvSpPr>
        <p:spPr>
          <a:xfrm>
            <a:off x="8100159" y="2356009"/>
            <a:ext cx="3514381" cy="2215991"/>
          </a:xfrm>
          <a:prstGeom prst="rect">
            <a:avLst/>
          </a:prstGeom>
          <a:noFill/>
        </p:spPr>
        <p:txBody>
          <a:bodyPr wrap="square" rtlCol="0">
            <a:spAutoFit/>
          </a:bodyPr>
          <a:lstStyle/>
          <a:p>
            <a:pPr algn="ctr"/>
            <a:r>
              <a:rPr lang="fr-CA" sz="2400" dirty="0"/>
              <a:t>Le/la responsable de l’assurance de la qualité de votre site</a:t>
            </a:r>
          </a:p>
          <a:p>
            <a:pPr algn="r"/>
            <a:r>
              <a:rPr lang="fr-CA" sz="2200" dirty="0"/>
              <a:t>(ce peut être </a:t>
            </a:r>
            <a:r>
              <a:rPr lang="fr-CA" sz="2200" dirty="0" err="1"/>
              <a:t>un-e</a:t>
            </a:r>
            <a:r>
              <a:rPr lang="fr-CA" sz="2200" dirty="0"/>
              <a:t> </a:t>
            </a:r>
            <a:r>
              <a:rPr lang="fr-CA" sz="2200" dirty="0" err="1"/>
              <a:t>superviseur-e</a:t>
            </a:r>
            <a:r>
              <a:rPr lang="fr-CA" sz="2200" dirty="0"/>
              <a:t> ou une autre personne désignée)</a:t>
            </a:r>
          </a:p>
        </p:txBody>
      </p:sp>
      <p:sp>
        <p:nvSpPr>
          <p:cNvPr id="23" name="TextBox 22"/>
          <p:cNvSpPr txBox="1"/>
          <p:nvPr/>
        </p:nvSpPr>
        <p:spPr>
          <a:xfrm>
            <a:off x="317652" y="5286260"/>
            <a:ext cx="3514381" cy="830997"/>
          </a:xfrm>
          <a:prstGeom prst="rect">
            <a:avLst/>
          </a:prstGeom>
          <a:noFill/>
        </p:spPr>
        <p:txBody>
          <a:bodyPr wrap="square" rtlCol="0">
            <a:spAutoFit/>
          </a:bodyPr>
          <a:lstStyle/>
          <a:p>
            <a:pPr algn="ctr"/>
            <a:r>
              <a:rPr lang="fr-CA" sz="2400" dirty="0"/>
              <a:t>Le fabricant, </a:t>
            </a:r>
          </a:p>
          <a:p>
            <a:pPr algn="ctr"/>
            <a:r>
              <a:rPr lang="fr-CA" sz="2400" dirty="0" err="1"/>
              <a:t>bioLytical</a:t>
            </a:r>
            <a:r>
              <a:rPr lang="fr-CA" sz="2400" dirty="0"/>
              <a:t> </a:t>
            </a:r>
            <a:r>
              <a:rPr lang="fr-CA" sz="2400" dirty="0" err="1"/>
              <a:t>Laboratories</a:t>
            </a:r>
            <a:r>
              <a:rPr lang="fr-CA" sz="2400" dirty="0"/>
              <a:t> Inc.</a:t>
            </a:r>
          </a:p>
        </p:txBody>
      </p:sp>
      <p:sp>
        <p:nvSpPr>
          <p:cNvPr id="25" name="TextBox 24"/>
          <p:cNvSpPr txBox="1"/>
          <p:nvPr/>
        </p:nvSpPr>
        <p:spPr>
          <a:xfrm>
            <a:off x="8027623" y="5383576"/>
            <a:ext cx="3514381" cy="830997"/>
          </a:xfrm>
          <a:prstGeom prst="rect">
            <a:avLst/>
          </a:prstGeom>
          <a:noFill/>
        </p:spPr>
        <p:txBody>
          <a:bodyPr wrap="square" rtlCol="0">
            <a:spAutoFit/>
          </a:bodyPr>
          <a:lstStyle/>
          <a:p>
            <a:pPr algn="ctr"/>
            <a:r>
              <a:rPr lang="fr-CA" sz="2400" dirty="0"/>
              <a:t>Le ministère de la Santé et des Soins de longue durée</a:t>
            </a:r>
          </a:p>
        </p:txBody>
      </p:sp>
      <p:sp>
        <p:nvSpPr>
          <p:cNvPr id="17" name="Arrow: Pentagon 10">
            <a:extLst>
              <a:ext uri="{FF2B5EF4-FFF2-40B4-BE49-F238E27FC236}">
                <a16:creationId xmlns:a16="http://schemas.microsoft.com/office/drawing/2014/main" id="{6ADF93CC-5604-6345-83A5-BB0D157DB252}"/>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1">
            <a:extLst>
              <a:ext uri="{FF2B5EF4-FFF2-40B4-BE49-F238E27FC236}">
                <a16:creationId xmlns:a16="http://schemas.microsoft.com/office/drawing/2014/main" id="{5109FD76-2F12-3F41-9575-A9611353261F}"/>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2049054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33139" y="2041357"/>
            <a:ext cx="11831053" cy="4022559"/>
            <a:chOff x="360947" y="2041357"/>
            <a:chExt cx="11831053" cy="4022559"/>
          </a:xfrm>
        </p:grpSpPr>
        <p:pic>
          <p:nvPicPr>
            <p:cNvPr id="3" name="Picture 2"/>
            <p:cNvPicPr>
              <a:picLocks noChangeAspect="1"/>
            </p:cNvPicPr>
            <p:nvPr/>
          </p:nvPicPr>
          <p:blipFill rotWithShape="1">
            <a:blip r:embed="rId3" cstate="hqprint">
              <a:extLst>
                <a:ext uri="{28A0092B-C50C-407E-A947-70E740481C1C}">
                  <a14:useLocalDpi xmlns:a14="http://schemas.microsoft.com/office/drawing/2010/main" val="0"/>
                </a:ext>
              </a:extLst>
            </a:blip>
            <a:srcRect/>
            <a:stretch/>
          </p:blipFill>
          <p:spPr>
            <a:xfrm>
              <a:off x="2101376" y="2045368"/>
              <a:ext cx="10090624" cy="4018548"/>
            </a:xfrm>
            <a:prstGeom prst="rect">
              <a:avLst/>
            </a:prstGeom>
          </p:spPr>
        </p:pic>
        <p:pic>
          <p:nvPicPr>
            <p:cNvPr id="18" name="Picture 17"/>
            <p:cNvPicPr>
              <a:picLocks noChangeAspect="1"/>
            </p:cNvPicPr>
            <p:nvPr/>
          </p:nvPicPr>
          <p:blipFill rotWithShape="1">
            <a:blip r:embed="rId3" cstate="hqprint">
              <a:extLst>
                <a:ext uri="{28A0092B-C50C-407E-A947-70E740481C1C}">
                  <a14:useLocalDpi xmlns:a14="http://schemas.microsoft.com/office/drawing/2010/main" val="0"/>
                </a:ext>
              </a:extLst>
            </a:blip>
            <a:srcRect l="10335" r="63314"/>
            <a:stretch/>
          </p:blipFill>
          <p:spPr>
            <a:xfrm>
              <a:off x="360947" y="2041357"/>
              <a:ext cx="2658979" cy="4018548"/>
            </a:xfrm>
            <a:prstGeom prst="rect">
              <a:avLst/>
            </a:prstGeom>
          </p:spPr>
        </p:pic>
      </p:grpSp>
      <p:sp>
        <p:nvSpPr>
          <p:cNvPr id="5" name="Rectangle 4"/>
          <p:cNvSpPr/>
          <p:nvPr/>
        </p:nvSpPr>
        <p:spPr>
          <a:xfrm>
            <a:off x="433137" y="5281863"/>
            <a:ext cx="11273589" cy="902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Rectangle 5"/>
          <p:cNvSpPr/>
          <p:nvPr/>
        </p:nvSpPr>
        <p:spPr>
          <a:xfrm>
            <a:off x="809851" y="3774147"/>
            <a:ext cx="2033336" cy="2279404"/>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p:nvSpPr>
        <p:spPr>
          <a:xfrm>
            <a:off x="3202409" y="3783755"/>
            <a:ext cx="2791326" cy="2284172"/>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Rectangle 25"/>
          <p:cNvSpPr/>
          <p:nvPr/>
        </p:nvSpPr>
        <p:spPr>
          <a:xfrm>
            <a:off x="6128490" y="3766977"/>
            <a:ext cx="2598821" cy="2300950"/>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Rectangle 26"/>
          <p:cNvSpPr/>
          <p:nvPr/>
        </p:nvSpPr>
        <p:spPr>
          <a:xfrm>
            <a:off x="8861767" y="3753071"/>
            <a:ext cx="2658979" cy="2300480"/>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TextBox 15"/>
          <p:cNvSpPr txBox="1"/>
          <p:nvPr/>
        </p:nvSpPr>
        <p:spPr>
          <a:xfrm>
            <a:off x="782053" y="6241354"/>
            <a:ext cx="8566484" cy="646331"/>
          </a:xfrm>
          <a:prstGeom prst="rect">
            <a:avLst/>
          </a:prstGeom>
          <a:noFill/>
        </p:spPr>
        <p:txBody>
          <a:bodyPr wrap="square" rtlCol="0">
            <a:spAutoFit/>
          </a:bodyPr>
          <a:lstStyle/>
          <a:p>
            <a:r>
              <a:rPr lang="fr-CA" dirty="0"/>
              <a:t>Voir le site Web du Programme ontarien de dépistage du VIH, pour un tableau complet des responsabilités</a:t>
            </a:r>
          </a:p>
        </p:txBody>
      </p:sp>
      <p:sp>
        <p:nvSpPr>
          <p:cNvPr id="19" name="Title 18"/>
          <p:cNvSpPr>
            <a:spLocks noGrp="1"/>
          </p:cNvSpPr>
          <p:nvPr>
            <p:ph type="ctrTitle"/>
          </p:nvPr>
        </p:nvSpPr>
        <p:spPr>
          <a:xfrm>
            <a:off x="782053" y="1063687"/>
            <a:ext cx="2249906" cy="1029994"/>
          </a:xfrm>
        </p:spPr>
        <p:txBody>
          <a:bodyPr>
            <a:normAutofit/>
          </a:bodyPr>
          <a:lstStyle/>
          <a:p>
            <a:r>
              <a:rPr lang="fr-CA" sz="2800" dirty="0"/>
              <a:t>Le fabricant        </a:t>
            </a:r>
          </a:p>
        </p:txBody>
      </p:sp>
      <p:sp>
        <p:nvSpPr>
          <p:cNvPr id="28" name="Title 18"/>
          <p:cNvSpPr txBox="1">
            <a:spLocks/>
          </p:cNvSpPr>
          <p:nvPr/>
        </p:nvSpPr>
        <p:spPr>
          <a:xfrm>
            <a:off x="3461084" y="1071708"/>
            <a:ext cx="2249906" cy="102999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800" kern="1200">
                <a:solidFill>
                  <a:schemeClr val="tx1"/>
                </a:solidFill>
                <a:latin typeface="+mj-lt"/>
                <a:ea typeface="+mj-ea"/>
                <a:cs typeface="+mj-cs"/>
              </a:defRPr>
            </a:lvl1pPr>
          </a:lstStyle>
          <a:p>
            <a:r>
              <a:rPr lang="fr-CA" sz="2800" dirty="0"/>
              <a:t>Le ministère</a:t>
            </a:r>
          </a:p>
        </p:txBody>
      </p:sp>
      <p:sp>
        <p:nvSpPr>
          <p:cNvPr id="29" name="Title 18"/>
          <p:cNvSpPr txBox="1">
            <a:spLocks/>
          </p:cNvSpPr>
          <p:nvPr/>
        </p:nvSpPr>
        <p:spPr>
          <a:xfrm>
            <a:off x="5859377" y="1115823"/>
            <a:ext cx="2658979" cy="102999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kern="1200">
                <a:solidFill>
                  <a:schemeClr val="tx1"/>
                </a:solidFill>
                <a:latin typeface="+mj-lt"/>
                <a:ea typeface="+mj-ea"/>
                <a:cs typeface="+mj-cs"/>
              </a:defRPr>
            </a:lvl1pPr>
          </a:lstStyle>
          <a:p>
            <a:pPr algn="ctr"/>
            <a:r>
              <a:rPr lang="fr-CA" sz="2400" dirty="0"/>
              <a:t>Le/la </a:t>
            </a:r>
            <a:r>
              <a:rPr lang="fr-CA" sz="2400" dirty="0" err="1"/>
              <a:t>superviseur-e</a:t>
            </a:r>
            <a:r>
              <a:rPr lang="fr-CA" sz="2400" dirty="0"/>
              <a:t> du site ou responsable de l’AQ</a:t>
            </a:r>
          </a:p>
        </p:txBody>
      </p:sp>
      <p:sp>
        <p:nvSpPr>
          <p:cNvPr id="30" name="Title 18"/>
          <p:cNvSpPr txBox="1">
            <a:spLocks/>
          </p:cNvSpPr>
          <p:nvPr/>
        </p:nvSpPr>
        <p:spPr>
          <a:xfrm>
            <a:off x="8638673" y="1135876"/>
            <a:ext cx="2735177" cy="102999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kern="1200">
                <a:solidFill>
                  <a:schemeClr val="tx1"/>
                </a:solidFill>
                <a:latin typeface="+mj-lt"/>
                <a:ea typeface="+mj-ea"/>
                <a:cs typeface="+mj-cs"/>
              </a:defRPr>
            </a:lvl1pPr>
          </a:lstStyle>
          <a:p>
            <a:pPr algn="ctr"/>
            <a:r>
              <a:rPr lang="fr-CA" sz="2400" dirty="0"/>
              <a:t>Les conseiller(-ère)s en dépistage </a:t>
            </a:r>
          </a:p>
        </p:txBody>
      </p:sp>
      <p:sp>
        <p:nvSpPr>
          <p:cNvPr id="31" name="TextBox 30"/>
          <p:cNvSpPr txBox="1"/>
          <p:nvPr/>
        </p:nvSpPr>
        <p:spPr>
          <a:xfrm>
            <a:off x="914402" y="3848079"/>
            <a:ext cx="2045369" cy="1754326"/>
          </a:xfrm>
          <a:prstGeom prst="rect">
            <a:avLst/>
          </a:prstGeom>
          <a:noFill/>
        </p:spPr>
        <p:txBody>
          <a:bodyPr wrap="square" rtlCol="0">
            <a:spAutoFit/>
          </a:bodyPr>
          <a:lstStyle/>
          <a:p>
            <a:pPr marL="168275" indent="-168275">
              <a:buFont typeface="Wingdings" panose="05000000000000000000" pitchFamily="2" charset="2"/>
              <a:buChar char="§"/>
            </a:pPr>
            <a:r>
              <a:rPr lang="fr-CA" sz="1200" dirty="0"/>
              <a:t>Tests initiaux de qualité des trousses et des contrôles</a:t>
            </a:r>
          </a:p>
          <a:p>
            <a:pPr marL="168275" indent="-168275">
              <a:buFont typeface="Wingdings" panose="05000000000000000000" pitchFamily="2" charset="2"/>
              <a:buChar char="§"/>
            </a:pPr>
            <a:r>
              <a:rPr lang="fr-CA" sz="1200" dirty="0"/>
              <a:t>Fournit le Certificat d’analyse de chaque numéro de lot de trousses </a:t>
            </a:r>
          </a:p>
          <a:p>
            <a:pPr marL="168275" indent="-168275">
              <a:buFont typeface="Wingdings" panose="05000000000000000000" pitchFamily="2" charset="2"/>
              <a:buChar char="§"/>
            </a:pPr>
            <a:r>
              <a:rPr lang="fr-CA" sz="1200" dirty="0"/>
              <a:t>Répond à toute préoccupation quant au fonctionnement du test</a:t>
            </a:r>
          </a:p>
        </p:txBody>
      </p:sp>
      <p:sp>
        <p:nvSpPr>
          <p:cNvPr id="32" name="TextBox 31"/>
          <p:cNvSpPr txBox="1"/>
          <p:nvPr/>
        </p:nvSpPr>
        <p:spPr>
          <a:xfrm>
            <a:off x="3187988" y="3840089"/>
            <a:ext cx="2947737" cy="2123658"/>
          </a:xfrm>
          <a:prstGeom prst="rect">
            <a:avLst/>
          </a:prstGeom>
          <a:noFill/>
        </p:spPr>
        <p:txBody>
          <a:bodyPr wrap="square" rtlCol="0">
            <a:spAutoFit/>
          </a:bodyPr>
          <a:lstStyle/>
          <a:p>
            <a:pPr marL="168275" indent="-168275">
              <a:buFont typeface="Wingdings" panose="05000000000000000000" pitchFamily="2" charset="2"/>
              <a:buChar char="§"/>
            </a:pPr>
            <a:r>
              <a:rPr lang="fr-CA" sz="1200" dirty="0"/>
              <a:t>Produit des ressources pour la formation et des directives sur l’assurance de la qualité</a:t>
            </a:r>
          </a:p>
          <a:p>
            <a:pPr marL="168275" indent="-168275">
              <a:buFont typeface="Wingdings" panose="05000000000000000000" pitchFamily="2" charset="2"/>
              <a:buChar char="§"/>
            </a:pPr>
            <a:r>
              <a:rPr lang="fr-CA" sz="1200" dirty="0"/>
              <a:t>Premier contact pour les problèmes de qualité / liaison avec toutes les parties (fabricant, pharmacie du gouvernement)</a:t>
            </a:r>
          </a:p>
          <a:p>
            <a:pPr marL="168275" indent="-168275">
              <a:buFont typeface="Wingdings" panose="05000000000000000000" pitchFamily="2" charset="2"/>
              <a:buChar char="§"/>
            </a:pPr>
            <a:r>
              <a:rPr lang="fr-CA" sz="1200" dirty="0"/>
              <a:t>Soutien technique pour les investigations</a:t>
            </a:r>
          </a:p>
          <a:p>
            <a:pPr marL="168275" indent="-168275">
              <a:buFont typeface="Wingdings" panose="05000000000000000000" pitchFamily="2" charset="2"/>
              <a:buChar char="§"/>
            </a:pPr>
            <a:r>
              <a:rPr lang="fr-CA" sz="1200" dirty="0"/>
              <a:t>Sondage annuel des tendances du dépistage</a:t>
            </a:r>
          </a:p>
          <a:p>
            <a:pPr marL="168275" indent="-168275">
              <a:buFont typeface="Wingdings" panose="05000000000000000000" pitchFamily="2" charset="2"/>
              <a:buChar char="§"/>
            </a:pPr>
            <a:r>
              <a:rPr lang="fr-CA" sz="1200" dirty="0"/>
              <a:t>Examen périodique des sites</a:t>
            </a:r>
          </a:p>
          <a:p>
            <a:pPr marL="168275" indent="-168275">
              <a:buFont typeface="Wingdings" panose="05000000000000000000" pitchFamily="2" charset="2"/>
              <a:buChar char="§"/>
            </a:pPr>
            <a:endParaRPr lang="fr-CA" sz="1200" dirty="0"/>
          </a:p>
        </p:txBody>
      </p:sp>
      <p:sp>
        <p:nvSpPr>
          <p:cNvPr id="33" name="TextBox 32"/>
          <p:cNvSpPr txBox="1"/>
          <p:nvPr/>
        </p:nvSpPr>
        <p:spPr>
          <a:xfrm>
            <a:off x="6077580" y="3898356"/>
            <a:ext cx="2735177" cy="1938992"/>
          </a:xfrm>
          <a:prstGeom prst="rect">
            <a:avLst/>
          </a:prstGeom>
          <a:noFill/>
        </p:spPr>
        <p:txBody>
          <a:bodyPr wrap="square" rtlCol="0">
            <a:spAutoFit/>
          </a:bodyPr>
          <a:lstStyle/>
          <a:p>
            <a:pPr marL="168275" indent="-168275">
              <a:buFont typeface="Wingdings" panose="05000000000000000000" pitchFamily="2" charset="2"/>
              <a:buChar char="§"/>
            </a:pPr>
            <a:r>
              <a:rPr lang="fr-CA" sz="1200" dirty="0"/>
              <a:t>Assure la formation et la certification de tout le personnel</a:t>
            </a:r>
          </a:p>
          <a:p>
            <a:pPr marL="168275" indent="-168275">
              <a:buFont typeface="Wingdings" panose="05000000000000000000" pitchFamily="2" charset="2"/>
              <a:buChar char="§"/>
            </a:pPr>
            <a:r>
              <a:rPr lang="fr-CA" sz="1200" dirty="0"/>
              <a:t>Supervise les pratiques d’assurance de la qualité du site; examine et approuve les registres internes; prend des mesures correctives au besoin</a:t>
            </a:r>
          </a:p>
          <a:p>
            <a:pPr marL="168275" indent="-168275">
              <a:buFont typeface="Wingdings" panose="05000000000000000000" pitchFamily="2" charset="2"/>
              <a:buChar char="§"/>
            </a:pPr>
            <a:r>
              <a:rPr lang="fr-CA" sz="1200" dirty="0"/>
              <a:t>Assure que le site participe à une gestion efficace de l’inventaire</a:t>
            </a:r>
          </a:p>
          <a:p>
            <a:pPr marL="168275" indent="-168275">
              <a:buFont typeface="Wingdings" panose="05000000000000000000" pitchFamily="2" charset="2"/>
              <a:buChar char="§"/>
            </a:pPr>
            <a:r>
              <a:rPr lang="fr-CA" sz="1200" dirty="0"/>
              <a:t>Supervise les examens d’incidents</a:t>
            </a:r>
          </a:p>
          <a:p>
            <a:pPr marL="168275" indent="-168275">
              <a:buFont typeface="Wingdings" panose="05000000000000000000" pitchFamily="2" charset="2"/>
              <a:buChar char="§"/>
            </a:pPr>
            <a:endParaRPr lang="fr-CA" sz="1200" dirty="0"/>
          </a:p>
        </p:txBody>
      </p:sp>
      <p:sp>
        <p:nvSpPr>
          <p:cNvPr id="34" name="TextBox 33"/>
          <p:cNvSpPr txBox="1"/>
          <p:nvPr/>
        </p:nvSpPr>
        <p:spPr>
          <a:xfrm>
            <a:off x="8812757" y="3892551"/>
            <a:ext cx="2727154" cy="2123658"/>
          </a:xfrm>
          <a:prstGeom prst="rect">
            <a:avLst/>
          </a:prstGeom>
          <a:noFill/>
        </p:spPr>
        <p:txBody>
          <a:bodyPr wrap="square" rtlCol="0">
            <a:spAutoFit/>
          </a:bodyPr>
          <a:lstStyle/>
          <a:p>
            <a:pPr marL="168275" indent="-168275">
              <a:buFont typeface="Wingdings" panose="05000000000000000000" pitchFamily="2" charset="2"/>
              <a:buChar char="§"/>
            </a:pPr>
            <a:r>
              <a:rPr lang="fr-CA" sz="1200" dirty="0"/>
              <a:t>Participent à la formation, à la certification et aux tests d’aptitudes</a:t>
            </a:r>
          </a:p>
          <a:p>
            <a:pPr marL="168275" indent="-168275">
              <a:buFont typeface="Wingdings" panose="05000000000000000000" pitchFamily="2" charset="2"/>
              <a:buChar char="§"/>
            </a:pPr>
            <a:r>
              <a:rPr lang="fr-CA" sz="1200" dirty="0"/>
              <a:t>Effectuent les tests de qualité avec les contrôle positifs/négatifs, la consignation de la température et des commandes de trousses, sur demande</a:t>
            </a:r>
          </a:p>
          <a:p>
            <a:pPr marL="168275" indent="-168275">
              <a:buFont typeface="Wingdings" panose="05000000000000000000" pitchFamily="2" charset="2"/>
              <a:buChar char="§"/>
            </a:pPr>
            <a:r>
              <a:rPr lang="fr-CA" sz="1200" dirty="0"/>
              <a:t>Maintiennent le registre quotidien avec exactitude</a:t>
            </a:r>
          </a:p>
          <a:p>
            <a:pPr marL="168275" indent="-168275">
              <a:buFont typeface="Wingdings" panose="05000000000000000000" pitchFamily="2" charset="2"/>
              <a:buChar char="§"/>
            </a:pPr>
            <a:r>
              <a:rPr lang="fr-CA" sz="1200" dirty="0"/>
              <a:t>Participent aux examens d’incidents</a:t>
            </a:r>
          </a:p>
          <a:p>
            <a:pPr marL="168275" indent="-168275">
              <a:buFont typeface="Wingdings" panose="05000000000000000000" pitchFamily="2" charset="2"/>
              <a:buChar char="§"/>
            </a:pPr>
            <a:endParaRPr lang="fr-CA" sz="1200" dirty="0"/>
          </a:p>
        </p:txBody>
      </p:sp>
      <p:sp>
        <p:nvSpPr>
          <p:cNvPr id="23" name="Arrow: Pentagon 10">
            <a:extLst>
              <a:ext uri="{FF2B5EF4-FFF2-40B4-BE49-F238E27FC236}">
                <a16:creationId xmlns:a16="http://schemas.microsoft.com/office/drawing/2014/main" id="{7AB68BB6-8F8A-F64A-9FB4-62FB921E8DDC}"/>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11">
            <a:extLst>
              <a:ext uri="{FF2B5EF4-FFF2-40B4-BE49-F238E27FC236}">
                <a16:creationId xmlns:a16="http://schemas.microsoft.com/office/drawing/2014/main" id="{D85C74C3-24DF-964E-9CE0-F0FC8F2872D8}"/>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1582994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fr-CA" dirty="0"/>
              <a:t>L’assurance de la qualité concerne : </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14400" y="2405016"/>
            <a:ext cx="7452360" cy="3346560"/>
          </a:xfrm>
        </p:spPr>
        <p:txBody>
          <a:bodyPr>
            <a:normAutofit fontScale="92500"/>
          </a:bodyPr>
          <a:lstStyle/>
          <a:p>
            <a:pPr marL="342900" indent="-342900">
              <a:spcBef>
                <a:spcPts val="1800"/>
              </a:spcBef>
              <a:buClr>
                <a:srgbClr val="4A66AC"/>
              </a:buClr>
              <a:buFont typeface="Wingdings" panose="05000000000000000000" pitchFamily="2" charset="2"/>
              <a:buChar char="v"/>
            </a:pPr>
            <a:r>
              <a:rPr lang="fr-CA" dirty="0"/>
              <a:t>La formation du personnel et la mise à jour de ses compétences</a:t>
            </a:r>
            <a:endParaRPr lang="en-US" dirty="0"/>
          </a:p>
          <a:p>
            <a:pPr marL="342900" lvl="0" indent="-342900">
              <a:spcBef>
                <a:spcPts val="1800"/>
              </a:spcBef>
              <a:buClr>
                <a:srgbClr val="4A66AC"/>
              </a:buClr>
              <a:buFont typeface="Wingdings" panose="05000000000000000000" pitchFamily="2" charset="2"/>
              <a:buChar char="v"/>
            </a:pPr>
            <a:r>
              <a:rPr lang="fr-CA" dirty="0"/>
              <a:t>La surveillance de la façon dont les trousses de test sont commandées, reçues, entreposées et utilisées </a:t>
            </a:r>
            <a:endParaRPr lang="en-US" dirty="0"/>
          </a:p>
          <a:p>
            <a:pPr marL="342900" lvl="0" indent="-342900">
              <a:spcBef>
                <a:spcPts val="1800"/>
              </a:spcBef>
              <a:buClr>
                <a:srgbClr val="4A66AC"/>
              </a:buClr>
              <a:buFont typeface="Wingdings" panose="05000000000000000000" pitchFamily="2" charset="2"/>
              <a:buChar char="v"/>
            </a:pPr>
            <a:r>
              <a:rPr lang="fr-CA" dirty="0"/>
              <a:t>L’évaluation périodique des trousses de test pour s’assurer qu’elles fonctionnent correctement </a:t>
            </a:r>
            <a:endParaRPr lang="en-US" dirty="0"/>
          </a:p>
          <a:p>
            <a:pPr marL="342900" lvl="0" indent="-342900">
              <a:spcBef>
                <a:spcPts val="1800"/>
              </a:spcBef>
              <a:buClr>
                <a:srgbClr val="4A66AC"/>
              </a:buClr>
              <a:buFont typeface="Wingdings" panose="05000000000000000000" pitchFamily="2" charset="2"/>
              <a:buChar char="v"/>
            </a:pPr>
            <a:r>
              <a:rPr lang="fr-CA" dirty="0"/>
              <a:t>L’évaluation périodique des aptitudes du personnel et des procédures de votre site pour assurer des résultats corrects </a:t>
            </a:r>
            <a:endParaRPr lang="en-US" dirty="0"/>
          </a:p>
          <a:p>
            <a:pPr>
              <a:buClr>
                <a:srgbClr val="4A66AC"/>
              </a:buClr>
            </a:pPr>
            <a:endParaRPr lang="en-CA" dirty="0"/>
          </a:p>
        </p:txBody>
      </p:sp>
      <p:sp>
        <p:nvSpPr>
          <p:cNvPr id="4" name="TextBox 3"/>
          <p:cNvSpPr txBox="1"/>
          <p:nvPr/>
        </p:nvSpPr>
        <p:spPr>
          <a:xfrm>
            <a:off x="8659368" y="5074920"/>
            <a:ext cx="2898648" cy="1655518"/>
          </a:xfrm>
          <a:prstGeom prst="rect">
            <a:avLst/>
          </a:prstGeom>
          <a:noFill/>
        </p:spPr>
        <p:txBody>
          <a:bodyPr wrap="square" rtlCol="0">
            <a:spAutoFit/>
          </a:bodyPr>
          <a:lstStyle/>
          <a:p>
            <a:pPr algn="ctr">
              <a:lnSpc>
                <a:spcPct val="107000"/>
              </a:lnSpc>
              <a:spcAft>
                <a:spcPts val="800"/>
              </a:spcAft>
            </a:pPr>
            <a:r>
              <a:rPr lang="fr-CA" sz="2400" b="1" dirty="0">
                <a:solidFill>
                  <a:srgbClr val="4A66AC"/>
                </a:solidFill>
                <a:latin typeface="Calibri" panose="020F0502020204030204" pitchFamily="34" charset="0"/>
                <a:ea typeface="Calibri" panose="020F0502020204030204" pitchFamily="34" charset="0"/>
                <a:cs typeface="Times New Roman" panose="02020603050405020304" pitchFamily="18" charset="0"/>
              </a:rPr>
              <a:t>Une minutieuse tenue de dossiers est essentielle en tout temps!</a:t>
            </a:r>
            <a:endParaRPr lang="fr-CA" sz="2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805672" y="2310626"/>
            <a:ext cx="2624328" cy="2773438"/>
          </a:xfrm>
          <a:prstGeom prst="rect">
            <a:avLst/>
          </a:prstGeom>
        </p:spPr>
      </p:pic>
      <p:sp>
        <p:nvSpPr>
          <p:cNvPr id="8" name="Arrow: Pentagon 10">
            <a:extLst>
              <a:ext uri="{FF2B5EF4-FFF2-40B4-BE49-F238E27FC236}">
                <a16:creationId xmlns:a16="http://schemas.microsoft.com/office/drawing/2014/main" id="{BDF7E4D8-A7A1-5941-98F4-353CFA3B4779}"/>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11">
            <a:extLst>
              <a:ext uri="{FF2B5EF4-FFF2-40B4-BE49-F238E27FC236}">
                <a16:creationId xmlns:a16="http://schemas.microsoft.com/office/drawing/2014/main" id="{C10BBB6F-027E-E34F-8118-E45F88A2F84E}"/>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4092898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477079" y="1221856"/>
            <a:ext cx="11311746" cy="1029994"/>
          </a:xfrm>
        </p:spPr>
        <p:txBody>
          <a:bodyPr>
            <a:noAutofit/>
          </a:bodyPr>
          <a:lstStyle/>
          <a:p>
            <a:pPr>
              <a:spcAft>
                <a:spcPts val="1800"/>
              </a:spcAft>
              <a:buClr>
                <a:srgbClr val="4A66AC"/>
              </a:buClr>
            </a:pPr>
            <a:r>
              <a:rPr lang="gd-GB" sz="3800" dirty="0"/>
              <a:t>Formation et mise à jour des compétences du personnel</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53034" y="2329711"/>
            <a:ext cx="8810514" cy="3565479"/>
          </a:xfrm>
        </p:spPr>
        <p:txBody>
          <a:bodyPr>
            <a:normAutofit fontScale="92500" lnSpcReduction="10000"/>
          </a:bodyPr>
          <a:lstStyle/>
          <a:p>
            <a:pPr lvl="0">
              <a:spcBef>
                <a:spcPts val="1800"/>
              </a:spcBef>
              <a:buClr>
                <a:srgbClr val="4A66AC"/>
              </a:buClr>
            </a:pPr>
            <a:r>
              <a:rPr lang="gd-GB" b="1" dirty="0"/>
              <a:t>Vos responsabilités</a:t>
            </a:r>
          </a:p>
          <a:p>
            <a:pPr marL="342900" lvl="0" indent="-342900">
              <a:spcBef>
                <a:spcPts val="1800"/>
              </a:spcBef>
              <a:buClr>
                <a:srgbClr val="4A66AC"/>
              </a:buClr>
              <a:buSzPct val="150000"/>
              <a:buFont typeface="Wingdings" panose="05000000000000000000" pitchFamily="2" charset="2"/>
              <a:buChar char="ü"/>
            </a:pPr>
            <a:r>
              <a:rPr lang="gd-GB" sz="2000" dirty="0"/>
              <a:t>Suivre la formation des nouveaux/nouvelles employé-es, y compris les modules de formation, la formation pratique et le mentorat dans votre site, etc.</a:t>
            </a:r>
          </a:p>
          <a:p>
            <a:pPr marL="342900" indent="-342900">
              <a:spcBef>
                <a:spcPts val="1800"/>
              </a:spcBef>
              <a:buClr>
                <a:srgbClr val="4A66AC"/>
              </a:buClr>
              <a:buSzPct val="150000"/>
              <a:buFont typeface="Wingdings" panose="05000000000000000000" pitchFamily="2" charset="2"/>
              <a:buChar char="ü"/>
            </a:pPr>
            <a:r>
              <a:rPr lang="gd-GB" sz="2000" dirty="0"/>
              <a:t>Une fois votre formation terminée, faire un test de certification pour être pleinement qualifi-eé à titre de conseiller-ère/préposé-e au test</a:t>
            </a:r>
          </a:p>
          <a:p>
            <a:pPr marL="342900" indent="-342900">
              <a:spcBef>
                <a:spcPts val="1800"/>
              </a:spcBef>
              <a:buClr>
                <a:srgbClr val="4A66AC"/>
              </a:buClr>
              <a:buSzPct val="150000"/>
              <a:buFont typeface="Wingdings" panose="05000000000000000000" pitchFamily="2" charset="2"/>
              <a:buChar char="ü"/>
            </a:pPr>
            <a:r>
              <a:rPr lang="gd-GB" sz="2000" dirty="0"/>
              <a:t>Participer à toute formation d’appoint annuellement ou après toute absence prolongée. Les formations d’appoint annuelles sont recommandées, en particulier pour les sites à faible volume</a:t>
            </a:r>
          </a:p>
          <a:p>
            <a:pPr marL="342900" indent="-342900">
              <a:spcBef>
                <a:spcPts val="1800"/>
              </a:spcBef>
              <a:buClr>
                <a:srgbClr val="4A66AC"/>
              </a:buClr>
              <a:buSzPct val="150000"/>
              <a:buFont typeface="Wingdings" panose="05000000000000000000" pitchFamily="2" charset="2"/>
              <a:buChar char="ü"/>
            </a:pPr>
            <a:r>
              <a:rPr lang="gd-GB" sz="2000" dirty="0"/>
              <a:t>Obtenir les confirmations de votre formation et les soumettre pour consignation dans votre dossier aux ressources humaines</a:t>
            </a:r>
            <a:endParaRPr lang="gd-GB" dirty="0"/>
          </a:p>
        </p:txBody>
      </p:sp>
      <p:pic>
        <p:nvPicPr>
          <p:cNvPr id="6" name="Picture 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630436" y="2742948"/>
            <a:ext cx="2158388" cy="2158388"/>
          </a:xfrm>
          <a:prstGeom prst="rect">
            <a:avLst/>
          </a:prstGeom>
        </p:spPr>
      </p:pic>
      <p:sp>
        <p:nvSpPr>
          <p:cNvPr id="4" name="TextBox 3"/>
          <p:cNvSpPr txBox="1"/>
          <p:nvPr/>
        </p:nvSpPr>
        <p:spPr>
          <a:xfrm>
            <a:off x="5852160" y="5934670"/>
            <a:ext cx="5992009" cy="1200329"/>
          </a:xfrm>
          <a:prstGeom prst="rect">
            <a:avLst/>
          </a:prstGeom>
          <a:noFill/>
        </p:spPr>
        <p:txBody>
          <a:bodyPr wrap="square" rtlCol="0">
            <a:spAutoFit/>
          </a:bodyPr>
          <a:lstStyle/>
          <a:p>
            <a:pPr lvl="0" algn="r">
              <a:spcBef>
                <a:spcPts val="1800"/>
              </a:spcBef>
              <a:buClr>
                <a:srgbClr val="4A66AC"/>
              </a:buClr>
              <a:buSzPct val="150000"/>
            </a:pPr>
            <a:r>
              <a:rPr lang="gd-GB" b="1" dirty="0">
                <a:solidFill>
                  <a:srgbClr val="4A66AC"/>
                </a:solidFill>
              </a:rPr>
              <a:t>Votre site et le/la responsable de l’assurance de la qualité ont la responsabilité d’assurer que vous avez reçu une formation appropriée. </a:t>
            </a:r>
          </a:p>
          <a:p>
            <a:endParaRPr lang="gd-GB" dirty="0"/>
          </a:p>
        </p:txBody>
      </p:sp>
      <p:sp>
        <p:nvSpPr>
          <p:cNvPr id="8" name="Arrow: Pentagon 10">
            <a:extLst>
              <a:ext uri="{FF2B5EF4-FFF2-40B4-BE49-F238E27FC236}">
                <a16:creationId xmlns:a16="http://schemas.microsoft.com/office/drawing/2014/main" id="{1524A1B5-FDD5-E848-AC29-6DFE4A702B50}"/>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11">
            <a:extLst>
              <a:ext uri="{FF2B5EF4-FFF2-40B4-BE49-F238E27FC236}">
                <a16:creationId xmlns:a16="http://schemas.microsoft.com/office/drawing/2014/main" id="{6D88A790-CE66-5446-999A-704B1C48ECC8}"/>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3931983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01147" y="1221856"/>
            <a:ext cx="10494499" cy="1029994"/>
          </a:xfrm>
        </p:spPr>
        <p:txBody>
          <a:bodyPr>
            <a:normAutofit/>
          </a:bodyPr>
          <a:lstStyle/>
          <a:p>
            <a:pPr>
              <a:spcAft>
                <a:spcPts val="1800"/>
              </a:spcAft>
              <a:buClr>
                <a:srgbClr val="4A66AC"/>
              </a:buClr>
            </a:pPr>
            <a:r>
              <a:rPr lang="fr-CA" dirty="0"/>
              <a:t>Test de certification</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39782" y="2329711"/>
            <a:ext cx="8810514" cy="4239531"/>
          </a:xfrm>
        </p:spPr>
        <p:txBody>
          <a:bodyPr>
            <a:normAutofit fontScale="77500" lnSpcReduction="20000"/>
          </a:bodyPr>
          <a:lstStyle/>
          <a:p>
            <a:pPr lvl="0">
              <a:lnSpc>
                <a:spcPct val="110000"/>
              </a:lnSpc>
              <a:spcBef>
                <a:spcPts val="1800"/>
              </a:spcBef>
              <a:buClr>
                <a:srgbClr val="4A66AC"/>
              </a:buClr>
              <a:buSzPct val="150000"/>
            </a:pPr>
            <a:r>
              <a:rPr lang="fr-CA" sz="2200" dirty="0"/>
              <a:t>Les sites de dépistage du VIH en Ontario peuvent commander des ensembles de test de certification, pour les nouveaux conseillers et nouvelles conseillères en dépistage du VIH. Une fois terminée votre formation, vous passerez cette épreuve.</a:t>
            </a:r>
          </a:p>
          <a:p>
            <a:pPr lvl="0">
              <a:lnSpc>
                <a:spcPct val="110000"/>
              </a:lnSpc>
              <a:spcBef>
                <a:spcPts val="1800"/>
              </a:spcBef>
              <a:buClr>
                <a:srgbClr val="4A66AC"/>
              </a:buClr>
              <a:buSzPct val="150000"/>
            </a:pPr>
            <a:r>
              <a:rPr lang="fr-CA" sz="2200" b="1" dirty="0"/>
              <a:t>Ce qui se passe :</a:t>
            </a:r>
          </a:p>
          <a:p>
            <a:pPr marL="457200" indent="-457200">
              <a:lnSpc>
                <a:spcPct val="110000"/>
              </a:lnSpc>
              <a:spcBef>
                <a:spcPts val="1800"/>
              </a:spcBef>
              <a:buClr>
                <a:srgbClr val="4A66AC"/>
              </a:buClr>
              <a:buSzPct val="150000"/>
              <a:buFont typeface="+mj-lt"/>
              <a:buAutoNum type="arabicPeriod"/>
            </a:pPr>
            <a:r>
              <a:rPr lang="fr-CA" sz="2200" dirty="0"/>
              <a:t>Vous recevrez un ensemble d’échantillons pour y effectuer le dépistage du VIH. L’ensemble est préparé par l’Institut de Management de la Qualité de soins de Santé (IQMH). Ni vous ni aucune autre personne de votre site ne saura ce que devraient être les résultats de ces dépistages.</a:t>
            </a:r>
          </a:p>
          <a:p>
            <a:pPr marL="457200" lvl="0" indent="-457200">
              <a:lnSpc>
                <a:spcPct val="110000"/>
              </a:lnSpc>
              <a:spcBef>
                <a:spcPts val="1800"/>
              </a:spcBef>
              <a:buClr>
                <a:srgbClr val="4A66AC"/>
              </a:buClr>
              <a:buSzPct val="150000"/>
              <a:buFont typeface="+mj-lt"/>
              <a:buAutoNum type="arabicPeriod"/>
            </a:pPr>
            <a:r>
              <a:rPr lang="fr-CA" sz="2200" dirty="0"/>
              <a:t>Vous procéderez au dépistage sur les échantillons en suivant les consignes dans le colis. </a:t>
            </a:r>
          </a:p>
          <a:p>
            <a:pPr marL="457200" lvl="0" indent="-457200">
              <a:lnSpc>
                <a:spcPct val="110000"/>
              </a:lnSpc>
              <a:spcBef>
                <a:spcPts val="1800"/>
              </a:spcBef>
              <a:buClr>
                <a:srgbClr val="4A66AC"/>
              </a:buClr>
              <a:buSzPct val="150000"/>
              <a:buFont typeface="+mj-lt"/>
              <a:buAutoNum type="arabicPeriod"/>
            </a:pPr>
            <a:r>
              <a:rPr lang="fr-CA" sz="2200" dirty="0"/>
              <a:t>Les résultats du test seront accessibles aux administrateur(-</a:t>
            </a:r>
            <a:r>
              <a:rPr lang="fr-CA" sz="2200" dirty="0" err="1"/>
              <a:t>trice</a:t>
            </a:r>
            <a:r>
              <a:rPr lang="fr-CA" sz="2200" dirty="0"/>
              <a:t>)s de votre site et par le biais </a:t>
            </a:r>
            <a:r>
              <a:rPr lang="fr-CA" sz="2200"/>
              <a:t>du ministère</a:t>
            </a:r>
            <a:r>
              <a:rPr lang="fr-CA" sz="2200" dirty="0"/>
              <a:t>. Si vos conclusions sont acceptables, vous serez alors </a:t>
            </a:r>
            <a:r>
              <a:rPr lang="fr-CA" sz="2200" dirty="0" err="1"/>
              <a:t>certifié-e</a:t>
            </a:r>
            <a:r>
              <a:rPr lang="fr-CA" sz="2200" dirty="0"/>
              <a:t> comme </a:t>
            </a:r>
            <a:br>
              <a:rPr lang="fr-CA" sz="2200" dirty="0"/>
            </a:br>
            <a:r>
              <a:rPr lang="fr-CA" sz="2200" dirty="0"/>
              <a:t>conseiller(-ère) en dépistage du VIH.</a:t>
            </a:r>
          </a:p>
          <a:p>
            <a:pPr lvl="0">
              <a:spcBef>
                <a:spcPts val="1800"/>
              </a:spcBef>
              <a:buClr>
                <a:srgbClr val="4A66AC"/>
              </a:buClr>
              <a:buSzPct val="150000"/>
            </a:pPr>
            <a:endParaRPr lang="fr-CA" sz="2000" dirty="0"/>
          </a:p>
          <a:p>
            <a:pPr>
              <a:buClr>
                <a:srgbClr val="4A66AC"/>
              </a:buClr>
            </a:pPr>
            <a:endParaRPr lang="fr-CA" dirty="0"/>
          </a:p>
        </p:txBody>
      </p: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447904" y="2178424"/>
            <a:ext cx="2744096" cy="2744096"/>
          </a:xfrm>
          <a:prstGeom prst="rect">
            <a:avLst/>
          </a:prstGeom>
        </p:spPr>
      </p:pic>
      <p:sp>
        <p:nvSpPr>
          <p:cNvPr id="7" name="Arrow: Pentagon 10">
            <a:extLst>
              <a:ext uri="{FF2B5EF4-FFF2-40B4-BE49-F238E27FC236}">
                <a16:creationId xmlns:a16="http://schemas.microsoft.com/office/drawing/2014/main" id="{9E171FB1-8422-1B4B-BF69-1325D459AFCB}"/>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11">
            <a:extLst>
              <a:ext uri="{FF2B5EF4-FFF2-40B4-BE49-F238E27FC236}">
                <a16:creationId xmlns:a16="http://schemas.microsoft.com/office/drawing/2014/main" id="{E9A9386E-CC18-6A42-9D79-0146567C3997}"/>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1782032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662608" y="1216209"/>
            <a:ext cx="10866784" cy="702365"/>
          </a:xfrm>
        </p:spPr>
        <p:txBody>
          <a:bodyPr>
            <a:noAutofit/>
          </a:bodyPr>
          <a:lstStyle/>
          <a:p>
            <a:pPr>
              <a:spcAft>
                <a:spcPts val="1800"/>
              </a:spcAft>
              <a:buClr>
                <a:srgbClr val="4A66AC"/>
              </a:buClr>
            </a:pPr>
            <a:r>
              <a:rPr lang="fr-CA" sz="3800" dirty="0"/>
              <a:t>Sommaires des registres et de la documentation que l’on doit tenir</a:t>
            </a:r>
          </a:p>
        </p:txBody>
      </p:sp>
      <p:sp>
        <p:nvSpPr>
          <p:cNvPr id="10" name="Subtitle 2">
            <a:extLst>
              <a:ext uri="{FF2B5EF4-FFF2-40B4-BE49-F238E27FC236}">
                <a16:creationId xmlns:a16="http://schemas.microsoft.com/office/drawing/2014/main" id="{13940674-2485-41EB-A48E-2977C8356B94}"/>
              </a:ext>
            </a:extLst>
          </p:cNvPr>
          <p:cNvSpPr txBox="1">
            <a:spLocks/>
          </p:cNvSpPr>
          <p:nvPr/>
        </p:nvSpPr>
        <p:spPr>
          <a:xfrm>
            <a:off x="662608" y="1778509"/>
            <a:ext cx="11241567" cy="494266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buClr>
                <a:srgbClr val="4A66AC"/>
              </a:buClr>
              <a:buSzPct val="125000"/>
            </a:pPr>
            <a:r>
              <a:rPr lang="fr-CA" dirty="0"/>
              <a:t>Outils quotidiens que tout </a:t>
            </a:r>
            <a:r>
              <a:rPr lang="fr-CA"/>
              <a:t>le personnel </a:t>
            </a:r>
            <a:r>
              <a:rPr lang="fr-CA" dirty="0"/>
              <a:t>utilise et côtoie régulièrement</a:t>
            </a:r>
            <a:endParaRPr lang="fr-CA" sz="2000" dirty="0"/>
          </a:p>
          <a:p>
            <a:pPr marL="517525" indent="-517525">
              <a:lnSpc>
                <a:spcPct val="100000"/>
              </a:lnSpc>
              <a:buClr>
                <a:srgbClr val="4A66AC"/>
              </a:buClr>
              <a:buSzPct val="125000"/>
              <a:buFont typeface="Wingdings" panose="05000000000000000000" pitchFamily="2" charset="2"/>
              <a:buChar char="v"/>
            </a:pPr>
            <a:r>
              <a:rPr lang="fr-CA" sz="2000" dirty="0"/>
              <a:t>Registre quotidien des dépistages rapides du VIH</a:t>
            </a:r>
          </a:p>
          <a:p>
            <a:pPr marL="517525" indent="-517525">
              <a:lnSpc>
                <a:spcPct val="100000"/>
              </a:lnSpc>
              <a:buClr>
                <a:srgbClr val="4A66AC"/>
              </a:buClr>
              <a:buSzPct val="125000"/>
              <a:buFont typeface="Wingdings" panose="05000000000000000000" pitchFamily="2" charset="2"/>
              <a:buChar char="v"/>
            </a:pPr>
            <a:r>
              <a:rPr lang="fr-CA" sz="2000" dirty="0"/>
              <a:t>Registre de la surveillance de l’environnement</a:t>
            </a:r>
          </a:p>
          <a:p>
            <a:pPr>
              <a:lnSpc>
                <a:spcPct val="100000"/>
              </a:lnSpc>
              <a:spcBef>
                <a:spcPts val="1800"/>
              </a:spcBef>
              <a:buClr>
                <a:srgbClr val="4A66AC"/>
              </a:buClr>
              <a:buSzPct val="125000"/>
            </a:pPr>
            <a:r>
              <a:rPr lang="fr-CA" dirty="0"/>
              <a:t>Sommaire mensuel généralement produit par le/la responsable de l’assurance de la qualité de votre site</a:t>
            </a:r>
          </a:p>
          <a:p>
            <a:pPr>
              <a:lnSpc>
                <a:spcPct val="100000"/>
              </a:lnSpc>
              <a:spcBef>
                <a:spcPts val="1800"/>
              </a:spcBef>
              <a:buClr>
                <a:srgbClr val="4A66AC"/>
              </a:buClr>
              <a:buSzPct val="125000"/>
            </a:pPr>
            <a:r>
              <a:rPr lang="fr-CA" dirty="0"/>
              <a:t>Registres à tenir au fil des activités</a:t>
            </a:r>
          </a:p>
          <a:p>
            <a:pPr marL="517525" indent="-517525">
              <a:lnSpc>
                <a:spcPct val="100000"/>
              </a:lnSpc>
              <a:buClr>
                <a:srgbClr val="4A66AC"/>
              </a:buClr>
              <a:buSzPct val="125000"/>
              <a:buFont typeface="Wingdings" panose="05000000000000000000" pitchFamily="2" charset="2"/>
              <a:buChar char="v"/>
            </a:pPr>
            <a:r>
              <a:rPr lang="fr-CA" sz="2000" dirty="0"/>
              <a:t>Registre du contrôle de la qualité</a:t>
            </a:r>
          </a:p>
          <a:p>
            <a:pPr marL="517525" indent="-517525">
              <a:lnSpc>
                <a:spcPct val="100000"/>
              </a:lnSpc>
              <a:buClr>
                <a:srgbClr val="4A66AC"/>
              </a:buClr>
              <a:buSzPct val="125000"/>
              <a:buFont typeface="Wingdings" panose="05000000000000000000" pitchFamily="2" charset="2"/>
              <a:buChar char="v"/>
            </a:pPr>
            <a:r>
              <a:rPr lang="fr-CA" sz="2000" dirty="0"/>
              <a:t>Registre des incidents</a:t>
            </a:r>
          </a:p>
          <a:p>
            <a:pPr marL="517525" indent="-517525">
              <a:lnSpc>
                <a:spcPct val="100000"/>
              </a:lnSpc>
              <a:buClr>
                <a:srgbClr val="4A66AC"/>
              </a:buClr>
              <a:buSzPct val="125000"/>
              <a:buFont typeface="Wingdings" panose="05000000000000000000" pitchFamily="2" charset="2"/>
              <a:buChar char="v"/>
            </a:pPr>
            <a:r>
              <a:rPr lang="fr-CA" sz="2000" dirty="0"/>
              <a:t>Dossiers des tests d’aptitudes</a:t>
            </a:r>
          </a:p>
          <a:p>
            <a:pPr marL="517525" indent="-517525">
              <a:lnSpc>
                <a:spcPct val="100000"/>
              </a:lnSpc>
              <a:buClr>
                <a:srgbClr val="4A66AC"/>
              </a:buClr>
              <a:buSzPct val="125000"/>
              <a:buFont typeface="Wingdings" panose="05000000000000000000" pitchFamily="2" charset="2"/>
              <a:buChar char="v"/>
            </a:pPr>
            <a:r>
              <a:rPr lang="fr-CA" sz="2000" dirty="0"/>
              <a:t>Dossiers de formation et de certification des conseiller(-ère)s</a:t>
            </a:r>
          </a:p>
        </p:txBody>
      </p:sp>
      <p:sp>
        <p:nvSpPr>
          <p:cNvPr id="14" name="TextBox 13"/>
          <p:cNvSpPr txBox="1"/>
          <p:nvPr/>
        </p:nvSpPr>
        <p:spPr>
          <a:xfrm>
            <a:off x="8390114" y="4146296"/>
            <a:ext cx="2214365" cy="1754326"/>
          </a:xfrm>
          <a:prstGeom prst="rect">
            <a:avLst/>
          </a:prstGeom>
          <a:noFill/>
        </p:spPr>
        <p:txBody>
          <a:bodyPr wrap="square" rtlCol="0">
            <a:spAutoFit/>
          </a:bodyPr>
          <a:lstStyle/>
          <a:p>
            <a:pPr algn="ctr"/>
            <a:r>
              <a:rPr lang="fr-CA" b="1" dirty="0">
                <a:solidFill>
                  <a:srgbClr val="4A66AC"/>
                </a:solidFill>
              </a:rPr>
              <a:t>Si une investigation est menée dans votre site, ces documents pourraient </a:t>
            </a:r>
            <a:r>
              <a:rPr lang="fr-CA" b="1">
                <a:solidFill>
                  <a:srgbClr val="4A66AC"/>
                </a:solidFill>
              </a:rPr>
              <a:t>être demandés</a:t>
            </a:r>
            <a:endParaRPr lang="fr-CA" b="1" dirty="0">
              <a:solidFill>
                <a:srgbClr val="4A66AC"/>
              </a:solidFill>
            </a:endParaRPr>
          </a:p>
        </p:txBody>
      </p:sp>
      <p:cxnSp>
        <p:nvCxnSpPr>
          <p:cNvPr id="6" name="Straight Arrow Connector 5"/>
          <p:cNvCxnSpPr/>
          <p:nvPr/>
        </p:nvCxnSpPr>
        <p:spPr>
          <a:xfrm flipH="1" flipV="1">
            <a:off x="5221705" y="4283243"/>
            <a:ext cx="1528011" cy="45719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191126" y="6304547"/>
            <a:ext cx="11478126" cy="923330"/>
          </a:xfrm>
          <a:prstGeom prst="rect">
            <a:avLst/>
          </a:prstGeom>
          <a:noFill/>
        </p:spPr>
        <p:txBody>
          <a:bodyPr wrap="square" rtlCol="0">
            <a:spAutoFit/>
          </a:bodyPr>
          <a:lstStyle/>
          <a:p>
            <a:r>
              <a:rPr lang="fr-CA" b="1" dirty="0">
                <a:solidFill>
                  <a:srgbClr val="4A66AC"/>
                </a:solidFill>
              </a:rPr>
              <a:t>Une brève description de chaque document est contenue dans votre documentation; tous ces documents sont conservés 10 ans</a:t>
            </a:r>
          </a:p>
          <a:p>
            <a:endParaRPr lang="fr-CA" dirty="0"/>
          </a:p>
        </p:txBody>
      </p:sp>
      <p:pic>
        <p:nvPicPr>
          <p:cNvPr id="8" name="Picture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769768" y="3874169"/>
            <a:ext cx="1676400" cy="1676400"/>
          </a:xfrm>
          <a:prstGeom prst="rect">
            <a:avLst/>
          </a:prstGeom>
        </p:spPr>
      </p:pic>
      <p:sp>
        <p:nvSpPr>
          <p:cNvPr id="13" name="Arrow: Pentagon 10">
            <a:extLst>
              <a:ext uri="{FF2B5EF4-FFF2-40B4-BE49-F238E27FC236}">
                <a16:creationId xmlns:a16="http://schemas.microsoft.com/office/drawing/2014/main" id="{130A4F4C-493C-394C-A765-9AD4AE226F87}"/>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1">
            <a:extLst>
              <a:ext uri="{FF2B5EF4-FFF2-40B4-BE49-F238E27FC236}">
                <a16:creationId xmlns:a16="http://schemas.microsoft.com/office/drawing/2014/main" id="{DA746CDC-D02E-964A-89B8-2817D051359D}"/>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25420551"/>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7383</TotalTime>
  <Words>1318</Words>
  <Application>Microsoft Office PowerPoint</Application>
  <PresentationFormat>Widescreen</PresentationFormat>
  <Paragraphs>101</Paragraphs>
  <Slides>8</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Calibri Light</vt:lpstr>
      <vt:lpstr>Times New Roman</vt:lpstr>
      <vt:lpstr>Wingdings</vt:lpstr>
      <vt:lpstr>Office Theme</vt:lpstr>
      <vt:lpstr>Custom Design</vt:lpstr>
      <vt:lpstr>À la fin de cette unité, vous serez en mesure de :</vt:lpstr>
      <vt:lpstr>Pourquoi l’assurance de la qualité est-elle importante?</vt:lpstr>
      <vt:lpstr>L’assurance de la qualité, c’est la responsabilité de tout le monde!</vt:lpstr>
      <vt:lpstr>Le fabricant        </vt:lpstr>
      <vt:lpstr>L’assurance de la qualité concerne : </vt:lpstr>
      <vt:lpstr>Formation et mise à jour des compétences du personnel</vt:lpstr>
      <vt:lpstr>Test de certification</vt:lpstr>
      <vt:lpstr>Sommaires des registres et de la documentation que l’on doit tenir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 Lyons</dc:creator>
  <cp:lastModifiedBy>Lori Lyons</cp:lastModifiedBy>
  <cp:revision>469</cp:revision>
  <cp:lastPrinted>2018-12-20T17:07:35Z</cp:lastPrinted>
  <dcterms:created xsi:type="dcterms:W3CDTF">2018-11-08T12:57:55Z</dcterms:created>
  <dcterms:modified xsi:type="dcterms:W3CDTF">2020-07-20T21:03:52Z</dcterms:modified>
</cp:coreProperties>
</file>