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handoutMasterIdLst>
    <p:handoutMasterId r:id="rId16"/>
  </p:handoutMasterIdLst>
  <p:sldIdLst>
    <p:sldId id="270" r:id="rId3"/>
    <p:sldId id="271" r:id="rId4"/>
    <p:sldId id="272" r:id="rId5"/>
    <p:sldId id="274" r:id="rId6"/>
    <p:sldId id="275" r:id="rId7"/>
    <p:sldId id="273" r:id="rId8"/>
    <p:sldId id="282" r:id="rId9"/>
    <p:sldId id="276" r:id="rId10"/>
    <p:sldId id="279" r:id="rId11"/>
    <p:sldId id="280" r:id="rId12"/>
    <p:sldId id="281" r:id="rId13"/>
    <p:sldId id="28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66AC"/>
    <a:srgbClr val="70C041"/>
    <a:srgbClr val="EC5D57"/>
    <a:srgbClr val="E79419"/>
    <a:srgbClr val="00B050"/>
    <a:srgbClr val="6029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64" autoAdjust="0"/>
    <p:restoredTop sz="94301" autoAdjust="0"/>
  </p:normalViewPr>
  <p:slideViewPr>
    <p:cSldViewPr snapToGrid="0">
      <p:cViewPr varScale="1">
        <p:scale>
          <a:sx n="85" d="100"/>
          <a:sy n="85" d="100"/>
        </p:scale>
        <p:origin x="402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19" d="100"/>
          <a:sy n="119" d="100"/>
        </p:scale>
        <p:origin x="219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B8E7F29B-511A-ED47-8A2B-0353DD8385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67C1CC7-09BA-DE46-A52E-A0C175061E5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B0713-DB88-AD4E-8FA8-79E2DE8C753B}" type="datetimeFigureOut">
              <a:rPr lang="fr-FR" smtClean="0"/>
              <a:t>09/07/2020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A0AC519-C523-244A-87D0-876DB712F2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ABFAC11-4787-E24E-A4AC-975E43DFB2C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1E876-5E24-3943-B5DC-A102B4E2B32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2035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DF42FA-B6B1-4B0D-B6DC-B17925A33153}" type="datetimeFigureOut">
              <a:rPr lang="en-CA" smtClean="0"/>
              <a:t>2020-07-09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C6A24C-4900-42E0-9CB0-7ED7336092B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6200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b="1" dirty="0"/>
              <a:t> </a:t>
            </a:r>
            <a:r>
              <a:rPr lang="fr-CA" dirty="0"/>
              <a:t>Examinez les objectifs d’apprentissage avec les stagiaires</a:t>
            </a:r>
          </a:p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6A24C-4900-42E0-9CB0-7ED7336092BF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50749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Démontrez comment utiliser la pipette</a:t>
            </a:r>
            <a:endParaRPr lang="fr-CA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6A24C-4900-42E0-9CB0-7ED7336092BF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845005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</a:pPr>
            <a:r>
              <a:rPr lang="fr-CA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Suggérez d’agiter une fois de plus le contenu de la fiole 1, par inversions, juste avant de le verser dans le dispositif à membrane, si l’on se rend dans une autre salle pour effectuer le test</a:t>
            </a:r>
          </a:p>
          <a:p>
            <a:pPr marL="171450" lvl="0" indent="-171450">
              <a:buFontTx/>
              <a:buChar char="-"/>
            </a:pPr>
            <a:r>
              <a:rPr lang="fr-CA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Signalez que la personne qui effectue le test n’a pas à chronométrer quoi que ce soit; il suffit d’attendre qu’une solution ait été absorbée, avant d’ajouter la suivante</a:t>
            </a:r>
          </a:p>
          <a:p>
            <a:pPr marL="171450" lvl="0" indent="-171450">
              <a:buFontTx/>
              <a:buChar char="-"/>
            </a:pPr>
            <a:r>
              <a:rPr lang="fr-CA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 processus par étapes peut également aider les gens à comprendre comment le test fonctionne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6A24C-4900-42E0-9CB0-7ED7336092BF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49999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</a:pPr>
            <a:r>
              <a:rPr lang="fr-CA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Soulignez qu’un point de test visible, peu importe sa pâleur ou à quel degré il est flou, peut être interprété comme un résultat réactif. En Ontario, nous n’utilisons pas le terme « indéterminé ». Nous optons pour la prudence, et faisons confirmer tout résultat possiblement positif par un dépistage standard.</a:t>
            </a:r>
          </a:p>
          <a:p>
            <a:pPr marL="171450" lvl="0" indent="-171450">
              <a:buFontTx/>
              <a:buChar char="-"/>
            </a:pPr>
            <a:r>
              <a:rPr lang="fr-CA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Signalez et montrez la feuille de référence, dans la documentation à apporter (même si d’autres documents pour les stagiaires sont accessibles électroniquement, une version de cet outil devrait être leur remis en version imprimée).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6A24C-4900-42E0-9CB0-7ED7336092BF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49457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CA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Présentez le test et expliquez pourquoi le dépistage rapide est un élément utile du programme ontarien de dépistage du VIH</a:t>
            </a:r>
          </a:p>
          <a:p>
            <a:r>
              <a:rPr lang="fr-CA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Soulignez que la possibilité d’effectuer le dépistage hors laboratoire ne signifie pas que les normes de qualité du test et de la tenue de dossier soient inférieures</a:t>
            </a:r>
            <a:endParaRPr lang="fr-CA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6A24C-4900-42E0-9CB0-7ED7336092BF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4425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</a:pPr>
            <a:r>
              <a:rPr lang="fr-CA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Soulignez qu’il s’agit d’un dépistage d’</a:t>
            </a:r>
            <a:r>
              <a:rPr lang="fr-CA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anticorps</a:t>
            </a:r>
            <a:r>
              <a:rPr lang="fr-CA" sz="1200" u="none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A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comme nous l’avons vu dans le module sur la période fenêtre, la détection au début de la période fenêtre est la principale limite</a:t>
            </a:r>
          </a:p>
          <a:p>
            <a:pPr marL="171450" lvl="0" indent="-171450">
              <a:buFontTx/>
              <a:buChar char="-"/>
            </a:pPr>
            <a:r>
              <a:rPr lang="fr-CA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Signalez brièvement que ce test est à la fois sensible et spécifique (mais il n’est pas nécessaire que les </a:t>
            </a:r>
            <a:r>
              <a:rPr lang="fr-CA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participant-es</a:t>
            </a:r>
            <a:r>
              <a:rPr lang="fr-CA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comprennent les aspects techniques de la sensibilité et de la spécificité)</a:t>
            </a:r>
          </a:p>
          <a:p>
            <a:endParaRPr lang="fr-CA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6A24C-4900-42E0-9CB0-7ED7336092BF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2857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</a:pPr>
            <a:r>
              <a:rPr lang="fr-CA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Passez en revue les éléments nécessaires pour le dépistage, y compris les moyens appropriés pour éliminer les objets tranchants et les substances </a:t>
            </a:r>
            <a:r>
              <a:rPr lang="fr-CA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biodangereuses</a:t>
            </a:r>
            <a:r>
              <a:rPr lang="fr-CA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(les stagiaires devraient examiner leur environnement pour repérer les options de mise au rebut appropriée avant d’avoir dans leur main une lancette dont le bout est couvert de sang!)</a:t>
            </a:r>
          </a:p>
          <a:p>
            <a:pPr marL="171450" lvl="0" indent="-171450">
              <a:buFontTx/>
              <a:buChar char="-"/>
            </a:pPr>
            <a:r>
              <a:rPr lang="fr-CA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Parlez des gants, des précautions universelles et de l’hygiène des mains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6A24C-4900-42E0-9CB0-7ED7336092BF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4869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</a:pPr>
            <a:r>
              <a:rPr lang="fr-CA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Montrez les éléments contenus dans la trousse et rappelez aux </a:t>
            </a:r>
            <a:r>
              <a:rPr lang="fr-CA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participant-es</a:t>
            </a:r>
            <a:r>
              <a:rPr lang="fr-CA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la trousse contient un feuillet explicatif comme source d’information</a:t>
            </a:r>
          </a:p>
          <a:p>
            <a:pPr marL="171450" lvl="0" indent="-171450">
              <a:buFontTx/>
              <a:buChar char="-"/>
            </a:pPr>
            <a:r>
              <a:rPr lang="fr-CA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 est crucial d’utiliser les fioles dans le bon ordre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6A24C-4900-42E0-9CB0-7ED7336092BF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7862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CA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Certaines personnes trouvent cette diapositive difficile à expliquer et difficile à comprendre</a:t>
            </a:r>
          </a:p>
          <a:p>
            <a:r>
              <a:rPr lang="fr-CA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fr-CA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fr-CA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Messages importants </a:t>
            </a:r>
            <a:r>
              <a:rPr lang="fr-CA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1) Le point de contrôle devrait </a:t>
            </a:r>
            <a:r>
              <a:rPr lang="fr-CA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toujours</a:t>
            </a:r>
            <a:r>
              <a:rPr lang="fr-CA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réagir, pour que le dépistage soit valide</a:t>
            </a:r>
          </a:p>
          <a:p>
            <a:endParaRPr lang="fr-CA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CA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2) Le point de dépistage détecte </a:t>
            </a:r>
            <a:r>
              <a:rPr lang="fr-CA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uniquement</a:t>
            </a:r>
            <a:r>
              <a:rPr lang="fr-CA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anticorps au VIH-1 ou au VIH-2; il détecte les anticorps </a:t>
            </a:r>
            <a:r>
              <a:rPr lang="fr-CA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IgM</a:t>
            </a:r>
            <a:r>
              <a:rPr lang="fr-CA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les anticorps </a:t>
            </a:r>
            <a:r>
              <a:rPr lang="fr-CA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IgG</a:t>
            </a:r>
            <a:endParaRPr lang="fr-CA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6A24C-4900-42E0-9CB0-7ED7336092BF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8935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D’autres détails sur les registres et les formulaires de déclaration vous seront présentés dans une séance ultérieure; soulignez que la tenue de registres et les formulaires sont un aspect essentiel du dépistage (et que cela peut être fait après le dépistage, dans certains centres)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6A24C-4900-42E0-9CB0-7ED7336092BF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49065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CA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Mentionnez que la vidéo de </a:t>
            </a:r>
            <a:r>
              <a:rPr lang="fr-CA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bioLytical</a:t>
            </a:r>
            <a:r>
              <a:rPr lang="fr-CA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donne plus de détails sur le prélèvement de sang</a:t>
            </a:r>
          </a:p>
          <a:p>
            <a:pPr lvl="0"/>
            <a:r>
              <a:rPr lang="fr-CA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Indiquez les zones idéales pour la ponction</a:t>
            </a:r>
          </a:p>
          <a:p>
            <a:r>
              <a:rPr lang="fr-CA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Insistez sur la mise au rebut sécuritaire de la lancette</a:t>
            </a:r>
            <a:endParaRPr lang="fr-CA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6A24C-4900-42E0-9CB0-7ED7336092BF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836668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Suggérez de tenir la pipette à l’horizontale ou légèrement penchée vers le bas; ainsi, le sang pénètre naturellement dans la pipette; il n’est pas nécessaire de pomper le sang du doigt vers la pipette!</a:t>
            </a:r>
            <a:endParaRPr lang="fr-CA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6A24C-4900-42E0-9CB0-7ED7336092BF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3747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4A03A-3E22-46AE-9FBB-365DEB5BDA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883213"/>
            <a:ext cx="7413674" cy="1029994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02B063-1127-4A03-8466-05E6F63594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239956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2E1F206-CD0A-4FBE-9080-31FDD460F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8328074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CA" noProof="0" dirty="0"/>
              <a:t>Bureau de lutte contre le sida, ministère de la Santé et des Soins de longue durée</a:t>
            </a:r>
          </a:p>
        </p:txBody>
      </p:sp>
    </p:spTree>
    <p:extLst>
      <p:ext uri="{BB962C8B-B14F-4D97-AF65-F5344CB8AC3E}">
        <p14:creationId xmlns:p14="http://schemas.microsoft.com/office/powerpoint/2010/main" val="2481029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6E007-E3E9-44BF-9315-6BFEACE99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D34246-2D11-414F-8533-CB752261F3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458DA8-7A0F-4243-9C18-F0BEE5B866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D9D9CB-0FF9-4C19-BD39-4178265EE573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86CBF-D714-4ED8-AEB8-3AE0BBABF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CF5AC3-562C-4F53-AEAD-82866667D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D685B2-1C89-457D-8B07-4492C9194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53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1DBBC0-368B-4409-B55C-A231B0D80F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54C708-BCA3-475F-BD7F-8B2185D9A8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B97EC9-F095-4BFB-8CFB-56F1BAF837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D9D9CB-0FF9-4C19-BD39-4178265EE573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8B6ACA-C34A-48CF-A958-2572BE52B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3826EC-ACAF-4E98-B6C9-45833529F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D685B2-1C89-457D-8B07-4492C9194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238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344C9-E53A-477C-BC04-A52DC81A9F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EE7B56-2F63-49DD-9420-4FF1561D1C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2992-DC22-4235-A3F3-E37893247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35D53-4F16-4ACE-8382-73FFCA8BCEED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53440-6D79-4051-86FC-DC036FA4C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A2667D-DCBD-4D7E-A987-9222C7DF5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605F0-248A-4479-A9E8-D44541D86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920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93983-3F4A-4288-B8D5-B05FCDF3D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2ACD6-A600-4F95-B588-9A7FD7DDF4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9EB168-4F39-44A0-AFA6-2D6080C15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35D53-4F16-4ACE-8382-73FFCA8BCEED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CD87F-CB56-4E6F-8062-ED88BEBF1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4AEF78-777C-45E3-8A41-55C3456A3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605F0-248A-4479-A9E8-D44541D86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706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3AB0B-F0B5-4EA6-A65E-7F7AF7D98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34EC96-D816-4415-9F5A-CE89331C38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5E0EB-8AB2-4842-AC00-3F40AC646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35D53-4F16-4ACE-8382-73FFCA8BCEED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71592F-800F-4A6B-BDFB-9638454E2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695667-C8EA-489C-995F-D0260765C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605F0-248A-4479-A9E8-D44541D86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725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DE52E-EB2D-4954-BF10-A27F7DC65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BC3778-506E-4B5A-AD86-EC817D91D7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228277-78E4-4ED9-B902-12788E1BA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D75BAF-E9E4-49D1-81DA-1B19D5710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35D53-4F16-4ACE-8382-73FFCA8BCEED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A10D88-6934-4176-85CD-04C0912A4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06552E-B673-4584-B989-A7A462C92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605F0-248A-4479-A9E8-D44541D86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033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ABE81-610A-4F69-95CE-EF54D8312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3C0F4C-44B1-43DF-BE0D-8ED0279E68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85E3B0-DBD1-4A40-85E4-E8692F2B51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AF8A6E-472E-45D9-8A8A-315DC81FE6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FF0179-DDBA-4A4B-BD92-660E958637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DB03E9-E7F0-43CE-B008-610EA652C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35D53-4F16-4ACE-8382-73FFCA8BCEED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A5DF28-1F97-4C21-BFC5-A344C4F59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26070F-0620-4A06-A5F1-AF3D9A122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605F0-248A-4479-A9E8-D44541D86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9598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F290C-D613-4F3B-A9A9-527CA4AA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0404EE-8C33-4E49-9D6F-CBF74A8EA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35D53-4F16-4ACE-8382-73FFCA8BCEED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7D9BE8-EB85-4597-A9E9-17F2425EC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8AD6D1-E7BE-4829-9656-5BB980CC1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605F0-248A-4479-A9E8-D44541D86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9546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33CEE7-1828-42BF-9E87-BC9056573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35D53-4F16-4ACE-8382-73FFCA8BCEED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548FB8-599C-4398-84E0-E2185A5BF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BA1960-6D46-44C3-B637-0FA2C379D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605F0-248A-4479-A9E8-D44541D86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8374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24A89-4053-4690-B0E4-594D953B1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DDDDB-1649-440D-9018-DF86FDD63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BC2D36-EF2F-4B79-84D1-348E37D56F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EFEBD-F8B2-449A-A3D0-C7FBB4E8B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35D53-4F16-4ACE-8382-73FFCA8BCEED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0FC237-2892-4971-8707-2F10479F6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4B8E59-7C30-413E-9DB7-88BD415E3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605F0-248A-4479-A9E8-D44541D86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967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5146C-EA56-433D-B55F-968E52B70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9ED3EA-093E-4BD7-90FE-007AA82000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E59EE7-1BB1-45BF-9C1A-0399A52D74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D9D9CB-0FF9-4C19-BD39-4178265EE573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131F90-38D2-4369-B233-69B8A3498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2AFC96-CB65-451E-8A65-7EDCB454C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D685B2-1C89-457D-8B07-4492C9194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9116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DAD5B-A520-4680-954C-07E4254CD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8D990F-40C9-4598-AB1B-DECEC7E69E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4088EA-FE13-45CA-AA82-DA6C2908A1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26A230-673C-44A2-BC0E-DE6982697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35D53-4F16-4ACE-8382-73FFCA8BCEED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E29900-DD73-4120-B25E-89A65A06B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BFFB32-4F67-4A5E-9CE0-7A567C2B1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605F0-248A-4479-A9E8-D44541D86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987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9306F-8CFD-490E-BAF7-995E3F82D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7F0E7C-D10E-4E5B-A3F9-C582E41F78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83A819-8B2A-4232-96AB-02D5AAC8A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35D53-4F16-4ACE-8382-73FFCA8BCEED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AA0272-3281-437C-A541-D27E3E476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23EB0-A0D7-4410-ADC4-2645A3CD8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605F0-248A-4479-A9E8-D44541D86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0475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13022A-93EC-4A5C-8C47-C60DA579D0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D42E5A-DBA9-4543-9542-518B674B9E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697204-2B39-4888-92D4-34C38BDEF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35D53-4F16-4ACE-8382-73FFCA8BCEED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616917-0029-4A54-BE47-59AF96FC5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E1690-1CF6-41FC-AAF2-BAF2644CD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605F0-248A-4479-A9E8-D44541D86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61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8D5CF-6155-4C0A-B383-C06015F64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AC92C9-AB7D-429B-8EDB-5776A8C36C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6D54CB-07BE-4DB3-BE36-70114B5085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D9D9CB-0FF9-4C19-BD39-4178265EE573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B14F3D-1A5C-44F4-B089-3AB0A2520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569B6-C3CC-46B4-B672-0D45BBB67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D685B2-1C89-457D-8B07-4492C9194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91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72D38-AFDA-4046-A3FB-96D73299A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A1E93-8639-4E4E-AEC9-5AFA0E21F8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DE66EA-7626-4214-8CB8-460988C742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8584A8-ACEC-4FFB-961C-99855059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D9D9CB-0FF9-4C19-BD39-4178265EE573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CC2722-95A1-488E-AB4F-8323C8944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17789F-7F9A-46B0-A6B1-6F9B8B6C4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D685B2-1C89-457D-8B07-4492C9194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03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53AD4-F378-4401-A225-D8E0057D0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6F4DAE-37B9-4471-9A83-E7446CB2E8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7DE149-951F-4F24-8BFD-BF3F4A4C98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672CB1-7E95-4915-8990-249D5F8E37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46976D-E27F-4F3C-AFD6-F69F51E2B4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CB133B-7186-4D93-B0FB-894112844B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D9D9CB-0FF9-4C19-BD39-4178265EE573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6D8D1D-AA51-4654-83A9-BA1E636DD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E4DE83-CE8D-4986-A625-E30E734E1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D685B2-1C89-457D-8B07-4492C9194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856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DA7AC-8A67-404A-A286-9530B4327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E61078-F34D-46F0-AD35-8DA3953FA3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D9D9CB-0FF9-4C19-BD39-4178265EE573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61E696-0807-42ED-BE1B-8A2C7237D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88F6DC-F1C0-4C42-92E5-55188E57F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D685B2-1C89-457D-8B07-4492C9194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69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85FF88-F5C6-4613-878E-670C3788EA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D9D9CB-0FF9-4C19-BD39-4178265EE573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7983DA-899D-4A58-946E-0E7FCF3ED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E4C254-68D3-4877-837D-F245A7903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D685B2-1C89-457D-8B07-4492C9194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957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87811-8363-4F01-941B-60D3DFA22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B290E-AA4B-4FBA-9BEB-D9D985C67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5AAC57-3F05-4772-A6FC-E6EA18CFBE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3AA493-FE62-41F5-A6D3-28CABA5E39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D9D9CB-0FF9-4C19-BD39-4178265EE573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FA7F15-87D1-4E01-BCBD-ACAD99B59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02DBB0-9FA6-44ED-8235-903281B79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D685B2-1C89-457D-8B07-4492C9194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021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B338E-B560-43AD-B90C-1DED398E4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B0D2D3-83F7-47B6-93BC-33999248B2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E62009-5F19-4574-AABD-8B4943316E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ABEDB0-D348-4B5B-BFC7-01AACA98F2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D9D9CB-0FF9-4C19-BD39-4178265EE573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720053-CB67-457F-A6D3-B97BE0BC7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549017-E711-42E5-9488-C8C95EF97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D685B2-1C89-457D-8B07-4492C9194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036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5000">
              <a:schemeClr val="accent1">
                <a:lumMod val="5000"/>
                <a:lumOff val="95000"/>
              </a:schemeClr>
            </a:gs>
            <a:gs pos="8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A3F648-457D-42F6-9B07-D030D124D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F9ED09-A6B2-4B78-8450-F048CC0576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B0A726D-4BF8-4BD4-8CD3-DD02CC327700}"/>
              </a:ext>
            </a:extLst>
          </p:cNvPr>
          <p:cNvSpPr txBox="1">
            <a:spLocks/>
          </p:cNvSpPr>
          <p:nvPr userDrawn="1"/>
        </p:nvSpPr>
        <p:spPr>
          <a:xfrm>
            <a:off x="6096000" y="141988"/>
            <a:ext cx="766354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2400" noProof="0" dirty="0"/>
              <a:t>Programme de formation sur </a:t>
            </a:r>
            <a:br>
              <a:rPr lang="fr-CA" sz="2400" noProof="0" dirty="0"/>
            </a:br>
            <a:r>
              <a:rPr lang="fr-CA" sz="2400" noProof="0" dirty="0"/>
              <a:t>le test rapide du VIH au point de service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3D5A57-209D-43E2-A8DE-D6BA60AF4C6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684" y="138422"/>
            <a:ext cx="737381" cy="737381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E8C6C0B-4AD0-4A2C-894E-705EECAE17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5176911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AIDS Bureau, Ministry of Health and Long Term Care</a:t>
            </a:r>
          </a:p>
        </p:txBody>
      </p:sp>
    </p:spTree>
    <p:extLst>
      <p:ext uri="{BB962C8B-B14F-4D97-AF65-F5344CB8AC3E}">
        <p14:creationId xmlns:p14="http://schemas.microsoft.com/office/powerpoint/2010/main" val="2956105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C6AB31-6799-49C8-ADE4-7C3E67E8B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237DC3-BA90-41B2-88B2-EF6EB10569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59F0B-1EBC-4D26-9958-A4405FA2E1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35D53-4F16-4ACE-8382-73FFCA8BCEED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A7053D-A32D-4B47-9A99-B7536F88CA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58D69-2407-4ABE-93AC-4CA10A82E7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605F0-248A-4479-A9E8-D44541D86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303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emf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biolytical.com/support/education/?country=CA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14636-9D80-4715-BE49-B94F50E6C4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399" y="1234556"/>
            <a:ext cx="10769601" cy="1029994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  <a:buClr>
                <a:srgbClr val="4A66AC"/>
              </a:buClr>
            </a:pPr>
            <a:r>
              <a:rPr lang="fr-CA" sz="4200" dirty="0"/>
              <a:t>À la fin de cette unité, vous serez en mesure de 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65A299-7067-41F3-96D1-6126C68ADE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7100" y="2430416"/>
            <a:ext cx="10044332" cy="4329426"/>
          </a:xfrm>
        </p:spPr>
        <p:txBody>
          <a:bodyPr>
            <a:normAutofit/>
          </a:bodyPr>
          <a:lstStyle/>
          <a:p>
            <a:pPr marL="342900" indent="-342900">
              <a:spcAft>
                <a:spcPts val="1800"/>
              </a:spcAft>
              <a:buClr>
                <a:srgbClr val="4A66AC"/>
              </a:buClr>
              <a:buFont typeface="Wingdings" panose="05000000000000000000" pitchFamily="2" charset="2"/>
              <a:buChar char="v"/>
            </a:pPr>
            <a:r>
              <a:rPr lang="fr-CA" dirty="0"/>
              <a:t>Comprendre le processus du dépistage rapide du VIH au moyen du test INSTI</a:t>
            </a:r>
            <a:r>
              <a:rPr lang="fr-CA" baseline="30000" dirty="0"/>
              <a:t>MC</a:t>
            </a:r>
            <a:endParaRPr lang="fr-CA" dirty="0"/>
          </a:p>
          <a:p>
            <a:pPr marL="342900" indent="-342900">
              <a:spcAft>
                <a:spcPts val="1800"/>
              </a:spcAft>
              <a:buClr>
                <a:srgbClr val="4A66AC"/>
              </a:buClr>
              <a:buFont typeface="Wingdings" panose="05000000000000000000" pitchFamily="2" charset="2"/>
              <a:buChar char="v"/>
            </a:pPr>
            <a:r>
              <a:rPr lang="fr-CA" dirty="0"/>
              <a:t>Organiser et étiqueter le matériel pour le test</a:t>
            </a:r>
          </a:p>
          <a:p>
            <a:pPr marL="342900" indent="-342900">
              <a:spcAft>
                <a:spcPts val="1800"/>
              </a:spcAft>
              <a:buClr>
                <a:srgbClr val="4A66AC"/>
              </a:buClr>
              <a:buFont typeface="Wingdings" panose="05000000000000000000" pitchFamily="2" charset="2"/>
              <a:buChar char="v"/>
            </a:pPr>
            <a:r>
              <a:rPr lang="fr-CA" dirty="0"/>
              <a:t>Prélever un échantillon de sang par piqûre sur le bout d’un doigt</a:t>
            </a:r>
          </a:p>
          <a:p>
            <a:pPr marL="342900" indent="-342900">
              <a:spcAft>
                <a:spcPts val="1800"/>
              </a:spcAft>
              <a:buClr>
                <a:srgbClr val="4A66AC"/>
              </a:buClr>
              <a:buFont typeface="Wingdings" panose="05000000000000000000" pitchFamily="2" charset="2"/>
              <a:buChar char="v"/>
            </a:pPr>
            <a:r>
              <a:rPr lang="fr-CA" dirty="0"/>
              <a:t>Effectuer un dépistage rapide à l’aide du test INSTI</a:t>
            </a:r>
            <a:r>
              <a:rPr lang="fr-CA" baseline="30000" dirty="0"/>
              <a:t>MC </a:t>
            </a:r>
            <a:r>
              <a:rPr lang="fr-CA" dirty="0"/>
              <a:t>et évaluer le résultat</a:t>
            </a:r>
          </a:p>
          <a:p>
            <a:pPr marL="342900" indent="-342900">
              <a:spcAft>
                <a:spcPts val="1800"/>
              </a:spcAft>
              <a:buClr>
                <a:srgbClr val="4A66AC"/>
              </a:buClr>
              <a:buFont typeface="Wingdings" panose="05000000000000000000" pitchFamily="2" charset="2"/>
              <a:buChar char="v"/>
            </a:pPr>
            <a:r>
              <a:rPr lang="fr-CA" dirty="0"/>
              <a:t>Répondre adéquatement à tout résultat du dépistage</a:t>
            </a:r>
          </a:p>
          <a:p>
            <a:pPr>
              <a:spcAft>
                <a:spcPts val="1800"/>
              </a:spcAft>
              <a:buClr>
                <a:srgbClr val="4A66AC"/>
              </a:buClr>
            </a:pPr>
            <a:endParaRPr lang="fr-CA" dirty="0"/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B06204AF-4D11-4CA7-97CF-B7E0BCA9D797}"/>
              </a:ext>
            </a:extLst>
          </p:cNvPr>
          <p:cNvSpPr/>
          <p:nvPr/>
        </p:nvSpPr>
        <p:spPr>
          <a:xfrm>
            <a:off x="214506" y="193548"/>
            <a:ext cx="5881494" cy="70236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F87B47-126E-4B67-9A5E-3A12176B2C68}"/>
              </a:ext>
            </a:extLst>
          </p:cNvPr>
          <p:cNvSpPr txBox="1"/>
          <p:nvPr/>
        </p:nvSpPr>
        <p:spPr>
          <a:xfrm>
            <a:off x="214507" y="344676"/>
            <a:ext cx="5563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>
                <a:solidFill>
                  <a:schemeClr val="bg1"/>
                </a:solidFill>
              </a:rPr>
              <a:t>MODULE : Effectuer le test rapide INSTI pour le VIH</a:t>
            </a:r>
          </a:p>
        </p:txBody>
      </p:sp>
    </p:spTree>
    <p:extLst>
      <p:ext uri="{BB962C8B-B14F-4D97-AF65-F5344CB8AC3E}">
        <p14:creationId xmlns:p14="http://schemas.microsoft.com/office/powerpoint/2010/main" val="3788207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14636-9D80-4715-BE49-B94F50E6C4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399" y="1221856"/>
            <a:ext cx="8567225" cy="1029994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  <a:buClr>
                <a:srgbClr val="4A66AC"/>
              </a:buClr>
            </a:pPr>
            <a:r>
              <a:rPr lang="fr-CA" dirty="0"/>
              <a:t>Commencer le test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65A299-7067-41F3-96D1-6126C68ADE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2405016"/>
            <a:ext cx="10044332" cy="4329426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  <a:buClr>
                <a:srgbClr val="4A66AC"/>
              </a:buClr>
            </a:pPr>
            <a:endParaRPr lang="en-CA" dirty="0"/>
          </a:p>
          <a:p>
            <a:pPr marL="342900" indent="-342900">
              <a:spcAft>
                <a:spcPts val="1800"/>
              </a:spcAft>
              <a:buClr>
                <a:srgbClr val="4A66AC"/>
              </a:buClr>
              <a:buFont typeface="Wingdings" panose="05000000000000000000" pitchFamily="2" charset="2"/>
              <a:buChar char="v"/>
            </a:pPr>
            <a:endParaRPr lang="en-CA" dirty="0"/>
          </a:p>
          <a:p>
            <a:pPr>
              <a:spcAft>
                <a:spcPts val="1800"/>
              </a:spcAft>
              <a:buClr>
                <a:srgbClr val="4A66AC"/>
              </a:buClr>
            </a:pPr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535E3D-B1F4-45A5-A3A1-55638AAA9C07}"/>
              </a:ext>
            </a:extLst>
          </p:cNvPr>
          <p:cNvSpPr/>
          <p:nvPr/>
        </p:nvSpPr>
        <p:spPr>
          <a:xfrm>
            <a:off x="5622388" y="2127491"/>
            <a:ext cx="6074312" cy="3698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000"/>
              </a:spcAft>
              <a:buClr>
                <a:srgbClr val="4A66AC"/>
              </a:buClr>
              <a:buFont typeface="+mj-lt"/>
              <a:buAutoNum type="arabicPeriod"/>
            </a:pPr>
            <a:r>
              <a:rPr lang="fr-CA" sz="1600" dirty="0"/>
              <a:t>Placez tout le sang dans la fiole 1 (rouge) en pressant le bout de la pipette</a:t>
            </a:r>
          </a:p>
          <a:p>
            <a:pPr marL="457200" indent="-457200">
              <a:spcAft>
                <a:spcPts val="1000"/>
              </a:spcAft>
              <a:buClr>
                <a:srgbClr val="4A66AC"/>
              </a:buClr>
              <a:buFont typeface="+mj-lt"/>
              <a:buAutoNum type="arabicPeriod"/>
            </a:pPr>
            <a:r>
              <a:rPr lang="fr-CA" sz="1600" dirty="0"/>
              <a:t>Si le sang n’est pas tout expulsé de la pipette, couvrez le trou juste au-dessus du trait noir et essayez de nouveau</a:t>
            </a:r>
          </a:p>
          <a:p>
            <a:pPr>
              <a:spcAft>
                <a:spcPts val="1000"/>
              </a:spcAft>
              <a:buClr>
                <a:srgbClr val="4A66AC"/>
              </a:buClr>
            </a:pPr>
            <a:endParaRPr lang="fr-CA" sz="1600" dirty="0"/>
          </a:p>
          <a:p>
            <a:pPr>
              <a:spcAft>
                <a:spcPts val="1000"/>
              </a:spcAft>
              <a:buClr>
                <a:srgbClr val="4A66AC"/>
              </a:buClr>
            </a:pPr>
            <a:endParaRPr lang="fr-CA" sz="1600" dirty="0"/>
          </a:p>
          <a:p>
            <a:pPr>
              <a:spcAft>
                <a:spcPts val="1000"/>
              </a:spcAft>
              <a:buClr>
                <a:srgbClr val="4A66AC"/>
              </a:buClr>
            </a:pPr>
            <a:endParaRPr lang="fr-CA" sz="1600" dirty="0"/>
          </a:p>
          <a:p>
            <a:pPr>
              <a:spcAft>
                <a:spcPts val="1000"/>
              </a:spcAft>
              <a:buClr>
                <a:srgbClr val="4A66AC"/>
              </a:buClr>
            </a:pPr>
            <a:endParaRPr lang="fr-CA" sz="1600" dirty="0"/>
          </a:p>
          <a:p>
            <a:pPr marL="457200" indent="-457200">
              <a:spcAft>
                <a:spcPts val="1000"/>
              </a:spcAft>
              <a:buClr>
                <a:srgbClr val="4A66AC"/>
              </a:buClr>
              <a:buFont typeface="+mj-lt"/>
              <a:buAutoNum type="arabicPeriod" startAt="3"/>
            </a:pPr>
            <a:r>
              <a:rPr lang="fr-CA" sz="1600" dirty="0"/>
              <a:t>Replacez le capuchon sur la fiole et agitez délicatement par inversions</a:t>
            </a:r>
          </a:p>
          <a:p>
            <a:pPr marL="457200" indent="-457200">
              <a:spcAft>
                <a:spcPts val="1000"/>
              </a:spcAft>
              <a:buClr>
                <a:srgbClr val="4A66AC"/>
              </a:buClr>
              <a:buFont typeface="+mj-lt"/>
              <a:buAutoNum type="arabicPeriod" startAt="3"/>
            </a:pPr>
            <a:r>
              <a:rPr lang="fr-CA" sz="1600" dirty="0"/>
              <a:t>Offrir un pansement à la personne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40E5B4-D707-4F54-8DA5-DA7B68F34A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249" y="2507753"/>
            <a:ext cx="4210050" cy="30003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A650BF3-3D00-43EF-9546-EF6A62C2CBEC}"/>
              </a:ext>
            </a:extLst>
          </p:cNvPr>
          <p:cNvPicPr/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55080" y="3376394"/>
            <a:ext cx="3975100" cy="11933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59536" y="5852160"/>
            <a:ext cx="10991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i="1" dirty="0"/>
              <a:t>La pratique varie d’une clinique à l’autre; si dans votre clinique on effectue le test dans un lieu où le/la </a:t>
            </a:r>
            <a:r>
              <a:rPr lang="fr-CA" sz="2000" i="1" dirty="0" err="1"/>
              <a:t>client-e</a:t>
            </a:r>
            <a:r>
              <a:rPr lang="fr-CA" sz="2000" i="1" dirty="0"/>
              <a:t> ne vous voit pas, cette étape est le moment où vous devriez aller dans l’autre pièce. Vous disposez de cinq minutes pour verser le contenu de la fiole 1 (avec le sang) dans le dispositif à membrane</a:t>
            </a:r>
          </a:p>
          <a:p>
            <a:endParaRPr lang="fr-CA" sz="2000" dirty="0"/>
          </a:p>
        </p:txBody>
      </p:sp>
      <p:sp>
        <p:nvSpPr>
          <p:cNvPr id="13" name="Arrow: Pentagon 10">
            <a:extLst>
              <a:ext uri="{FF2B5EF4-FFF2-40B4-BE49-F238E27FC236}">
                <a16:creationId xmlns:a16="http://schemas.microsoft.com/office/drawing/2014/main" id="{026067EF-82BB-6D46-BCCF-A78868E2CED7}"/>
              </a:ext>
            </a:extLst>
          </p:cNvPr>
          <p:cNvSpPr/>
          <p:nvPr/>
        </p:nvSpPr>
        <p:spPr>
          <a:xfrm>
            <a:off x="214506" y="193548"/>
            <a:ext cx="5881494" cy="70236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00D62A4E-39B6-6A48-B99A-EDF9B0BF96E7}"/>
              </a:ext>
            </a:extLst>
          </p:cNvPr>
          <p:cNvSpPr txBox="1"/>
          <p:nvPr/>
        </p:nvSpPr>
        <p:spPr>
          <a:xfrm>
            <a:off x="214507" y="344676"/>
            <a:ext cx="5563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>
                <a:solidFill>
                  <a:schemeClr val="bg1"/>
                </a:solidFill>
              </a:rPr>
              <a:t>MODULE : Effectuer le test rapide INSTI pour le VIH</a:t>
            </a:r>
          </a:p>
        </p:txBody>
      </p:sp>
    </p:spTree>
    <p:extLst>
      <p:ext uri="{BB962C8B-B14F-4D97-AF65-F5344CB8AC3E}">
        <p14:creationId xmlns:p14="http://schemas.microsoft.com/office/powerpoint/2010/main" val="3964060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14636-9D80-4715-BE49-B94F50E6C4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399" y="1221856"/>
            <a:ext cx="8567225" cy="1029994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  <a:buClr>
                <a:srgbClr val="4A66AC"/>
              </a:buClr>
            </a:pPr>
            <a:r>
              <a:rPr lang="fr-CA" dirty="0"/>
              <a:t>Effectuer le test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65A299-7067-41F3-96D1-6126C68ADE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2405016"/>
            <a:ext cx="10044332" cy="4329426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  <a:buClr>
                <a:srgbClr val="4A66AC"/>
              </a:buClr>
            </a:pPr>
            <a:endParaRPr lang="en-CA" dirty="0"/>
          </a:p>
          <a:p>
            <a:pPr marL="342900" indent="-342900">
              <a:spcAft>
                <a:spcPts val="1800"/>
              </a:spcAft>
              <a:buClr>
                <a:srgbClr val="4A66AC"/>
              </a:buClr>
              <a:buFont typeface="Wingdings" panose="05000000000000000000" pitchFamily="2" charset="2"/>
              <a:buChar char="v"/>
            </a:pPr>
            <a:endParaRPr lang="en-CA" dirty="0"/>
          </a:p>
          <a:p>
            <a:pPr>
              <a:spcAft>
                <a:spcPts val="1800"/>
              </a:spcAft>
              <a:buClr>
                <a:srgbClr val="4A66AC"/>
              </a:buClr>
            </a:pPr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535E3D-B1F4-45A5-A3A1-55638AAA9C07}"/>
              </a:ext>
            </a:extLst>
          </p:cNvPr>
          <p:cNvSpPr/>
          <p:nvPr/>
        </p:nvSpPr>
        <p:spPr>
          <a:xfrm>
            <a:off x="5211262" y="1736853"/>
            <a:ext cx="6882125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Clr>
                <a:srgbClr val="4A66AC"/>
              </a:buClr>
              <a:buFont typeface="+mj-lt"/>
              <a:buAutoNum type="arabicPeriod"/>
            </a:pPr>
            <a:r>
              <a:rPr lang="fr-CA" sz="1900" dirty="0"/>
              <a:t>Retournez encore une fois la fiole 1, et, dans un délai de moins de 5 minutes, versez le contenu combiné dans le dispositif à membrane</a:t>
            </a:r>
          </a:p>
          <a:p>
            <a:pPr lvl="1">
              <a:spcAft>
                <a:spcPts val="1800"/>
              </a:spcAft>
              <a:buClr>
                <a:srgbClr val="4A66AC"/>
              </a:buClr>
            </a:pPr>
            <a:r>
              <a:rPr lang="fr-CA" sz="1900" dirty="0"/>
              <a:t>….</a:t>
            </a:r>
            <a:r>
              <a:rPr lang="fr-CA" sz="1900" b="1" dirty="0"/>
              <a:t>Attendez </a:t>
            </a:r>
            <a:r>
              <a:rPr lang="fr-CA" sz="1900" dirty="0"/>
              <a:t>que le liquide ait été absorbé complètement; ceci donne aux anticorps le temps nécessaire pour s’ancrer à la membrane</a:t>
            </a:r>
          </a:p>
          <a:p>
            <a:pPr marL="457200" indent="-457200">
              <a:spcAft>
                <a:spcPts val="600"/>
              </a:spcAft>
              <a:buClr>
                <a:srgbClr val="4A66AC"/>
              </a:buClr>
              <a:buFont typeface="+mj-lt"/>
              <a:buAutoNum type="arabicPeriod"/>
            </a:pPr>
            <a:r>
              <a:rPr lang="fr-CA" sz="1900" dirty="0"/>
              <a:t>Ajoutez le contenu de la fiole 2 (bleue) dans le dispositif à membrane …</a:t>
            </a:r>
            <a:r>
              <a:rPr lang="fr-CA" sz="1900" b="1" dirty="0"/>
              <a:t>Attendez </a:t>
            </a:r>
            <a:r>
              <a:rPr lang="fr-CA" sz="1900" dirty="0"/>
              <a:t>que le liquide ait été absorbé complètement; ceci permet au colorant bleu de s’attacher aux anticorps</a:t>
            </a:r>
          </a:p>
          <a:p>
            <a:pPr marL="457200" indent="-457200">
              <a:spcAft>
                <a:spcPts val="600"/>
              </a:spcAft>
              <a:buClr>
                <a:srgbClr val="4A66AC"/>
              </a:buClr>
              <a:buFont typeface="+mj-lt"/>
              <a:buAutoNum type="arabicPeriod"/>
            </a:pPr>
            <a:r>
              <a:rPr lang="fr-CA" sz="1900" dirty="0"/>
              <a:t>Ajoutez le contenu de la fiole 3 (grise) dans le dispositif à membrane. Cette solution </a:t>
            </a:r>
            <a:r>
              <a:rPr lang="fr-CA" sz="1900" dirty="0" err="1"/>
              <a:t>clarifiante</a:t>
            </a:r>
            <a:r>
              <a:rPr lang="fr-CA" sz="1900" dirty="0"/>
              <a:t> rend les points plus visibles; on peut lire le résultat sur la membrane lorsqu’elle est encore mouillée; après avoir ajouté la solution </a:t>
            </a:r>
            <a:r>
              <a:rPr lang="fr-CA" sz="1900" dirty="0" err="1"/>
              <a:t>clarifiante</a:t>
            </a:r>
            <a:r>
              <a:rPr lang="fr-CA" sz="1900" dirty="0"/>
              <a:t>, vous devez lire le résultat dans un délai d’au plus 5 minutes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FECDBE-AADE-4E10-B355-A5418D2A41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01" y="2405016"/>
            <a:ext cx="3137252" cy="4023430"/>
          </a:xfrm>
          <a:prstGeom prst="rect">
            <a:avLst/>
          </a:prstGeom>
        </p:spPr>
      </p:pic>
      <p:sp>
        <p:nvSpPr>
          <p:cNvPr id="8" name="Arrow: Pentagon 10">
            <a:extLst>
              <a:ext uri="{FF2B5EF4-FFF2-40B4-BE49-F238E27FC236}">
                <a16:creationId xmlns:a16="http://schemas.microsoft.com/office/drawing/2014/main" id="{286EDD99-10E4-904E-BB8F-608EF9B5D7CC}"/>
              </a:ext>
            </a:extLst>
          </p:cNvPr>
          <p:cNvSpPr/>
          <p:nvPr/>
        </p:nvSpPr>
        <p:spPr>
          <a:xfrm>
            <a:off x="214506" y="193548"/>
            <a:ext cx="5881494" cy="70236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38036216-FC22-1044-981F-5153B8A05BF0}"/>
              </a:ext>
            </a:extLst>
          </p:cNvPr>
          <p:cNvSpPr txBox="1"/>
          <p:nvPr/>
        </p:nvSpPr>
        <p:spPr>
          <a:xfrm>
            <a:off x="214507" y="344676"/>
            <a:ext cx="5563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>
                <a:solidFill>
                  <a:schemeClr val="bg1"/>
                </a:solidFill>
              </a:rPr>
              <a:t>MODULE : Effectuer le test rapide INSTI pour le VIH</a:t>
            </a:r>
          </a:p>
        </p:txBody>
      </p:sp>
    </p:spTree>
    <p:extLst>
      <p:ext uri="{BB962C8B-B14F-4D97-AF65-F5344CB8AC3E}">
        <p14:creationId xmlns:p14="http://schemas.microsoft.com/office/powerpoint/2010/main" val="1160813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14636-9D80-4715-BE49-B94F50E6C4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399" y="1221856"/>
            <a:ext cx="8567225" cy="1029994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  <a:buClr>
                <a:srgbClr val="4A66AC"/>
              </a:buClr>
            </a:pPr>
            <a:r>
              <a:rPr lang="fr-CA" dirty="0"/>
              <a:t>Lire le test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65A299-7067-41F3-96D1-6126C68ADE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2405016"/>
            <a:ext cx="10044332" cy="4329426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  <a:buClr>
                <a:srgbClr val="4A66AC"/>
              </a:buClr>
            </a:pPr>
            <a:endParaRPr lang="en-CA" dirty="0"/>
          </a:p>
          <a:p>
            <a:pPr marL="342900" indent="-342900">
              <a:spcAft>
                <a:spcPts val="1800"/>
              </a:spcAft>
              <a:buClr>
                <a:srgbClr val="4A66AC"/>
              </a:buClr>
              <a:buFont typeface="Wingdings" panose="05000000000000000000" pitchFamily="2" charset="2"/>
              <a:buChar char="v"/>
            </a:pPr>
            <a:endParaRPr lang="en-CA" dirty="0"/>
          </a:p>
          <a:p>
            <a:pPr>
              <a:spcAft>
                <a:spcPts val="1800"/>
              </a:spcAft>
              <a:buClr>
                <a:srgbClr val="4A66AC"/>
              </a:buClr>
            </a:pPr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535E3D-B1F4-45A5-A3A1-55638AAA9C07}"/>
              </a:ext>
            </a:extLst>
          </p:cNvPr>
          <p:cNvSpPr/>
          <p:nvPr/>
        </p:nvSpPr>
        <p:spPr>
          <a:xfrm>
            <a:off x="877006" y="2404365"/>
            <a:ext cx="104706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rgbClr val="4A66AC"/>
              </a:buClr>
            </a:pPr>
            <a:r>
              <a:rPr lang="fr-CA" sz="2400" dirty="0"/>
              <a:t>En Ontario, nous avons trois résultats possibles d’un dépistage rapide du VIH avec la trousse INSTI</a:t>
            </a:r>
            <a:r>
              <a:rPr lang="fr-CA" sz="2400" baseline="30000" dirty="0"/>
              <a:t>MC</a:t>
            </a:r>
            <a:endParaRPr lang="fr-CA" sz="2400" dirty="0"/>
          </a:p>
        </p:txBody>
      </p:sp>
      <p:grpSp>
        <p:nvGrpSpPr>
          <p:cNvPr id="8" name="Group 7"/>
          <p:cNvGrpSpPr/>
          <p:nvPr/>
        </p:nvGrpSpPr>
        <p:grpSpPr>
          <a:xfrm>
            <a:off x="1125406" y="3485299"/>
            <a:ext cx="1681802" cy="1790789"/>
            <a:chOff x="2049137" y="3316076"/>
            <a:chExt cx="1492491" cy="1608463"/>
          </a:xfrm>
        </p:grpSpPr>
        <p:sp>
          <p:nvSpPr>
            <p:cNvPr id="9" name="Rounded Rectangle 8"/>
            <p:cNvSpPr/>
            <p:nvPr/>
          </p:nvSpPr>
          <p:spPr>
            <a:xfrm>
              <a:off x="2049137" y="3316076"/>
              <a:ext cx="1465243" cy="1608463"/>
            </a:xfrm>
            <a:prstGeom prst="roundRect">
              <a:avLst/>
            </a:prstGeom>
            <a:noFill/>
            <a:ln w="28575">
              <a:solidFill>
                <a:srgbClr val="4A66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cxnSp>
          <p:nvCxnSpPr>
            <p:cNvPr id="10" name="Straight Connector 9"/>
            <p:cNvCxnSpPr/>
            <p:nvPr/>
          </p:nvCxnSpPr>
          <p:spPr>
            <a:xfrm flipV="1">
              <a:off x="2093205" y="4627084"/>
              <a:ext cx="1432193" cy="110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2202702" y="4616068"/>
              <a:ext cx="1338926" cy="276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Nom ou # d’id.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2203373" y="3437264"/>
              <a:ext cx="1156771" cy="1134737"/>
            </a:xfrm>
            <a:prstGeom prst="ellipse">
              <a:avLst/>
            </a:prstGeom>
            <a:noFill/>
            <a:ln w="28575">
              <a:solidFill>
                <a:srgbClr val="4A66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5" name="Oval 14"/>
            <p:cNvSpPr/>
            <p:nvPr/>
          </p:nvSpPr>
          <p:spPr>
            <a:xfrm>
              <a:off x="2443908" y="3644749"/>
              <a:ext cx="706915" cy="728948"/>
            </a:xfrm>
            <a:prstGeom prst="ellipse">
              <a:avLst/>
            </a:prstGeom>
            <a:noFill/>
            <a:ln w="28575">
              <a:solidFill>
                <a:srgbClr val="4A66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6" name="Oval 15"/>
            <p:cNvSpPr/>
            <p:nvPr/>
          </p:nvSpPr>
          <p:spPr>
            <a:xfrm>
              <a:off x="2750545" y="3786133"/>
              <a:ext cx="113841" cy="135872"/>
            </a:xfrm>
            <a:prstGeom prst="ellipse">
              <a:avLst/>
            </a:prstGeom>
            <a:solidFill>
              <a:srgbClr val="4A66AC"/>
            </a:solidFill>
            <a:ln w="28575">
              <a:solidFill>
                <a:srgbClr val="4A66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7" name="Oval 16"/>
            <p:cNvSpPr/>
            <p:nvPr/>
          </p:nvSpPr>
          <p:spPr>
            <a:xfrm>
              <a:off x="2726675" y="4103786"/>
              <a:ext cx="113841" cy="135872"/>
            </a:xfrm>
            <a:prstGeom prst="ellipse">
              <a:avLst/>
            </a:prstGeom>
            <a:solidFill>
              <a:srgbClr val="4A66AC"/>
            </a:solidFill>
            <a:ln w="28575">
              <a:solidFill>
                <a:srgbClr val="4A66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627814" y="3463963"/>
            <a:ext cx="1681802" cy="1790789"/>
            <a:chOff x="2049137" y="3316076"/>
            <a:chExt cx="1492491" cy="1608463"/>
          </a:xfrm>
        </p:grpSpPr>
        <p:sp>
          <p:nvSpPr>
            <p:cNvPr id="19" name="Rounded Rectangle 18"/>
            <p:cNvSpPr/>
            <p:nvPr/>
          </p:nvSpPr>
          <p:spPr>
            <a:xfrm>
              <a:off x="2049137" y="3316076"/>
              <a:ext cx="1465243" cy="1608463"/>
            </a:xfrm>
            <a:prstGeom prst="roundRect">
              <a:avLst/>
            </a:prstGeom>
            <a:noFill/>
            <a:ln w="28575">
              <a:solidFill>
                <a:srgbClr val="4A66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cxnSp>
          <p:nvCxnSpPr>
            <p:cNvPr id="20" name="Straight Connector 19"/>
            <p:cNvCxnSpPr/>
            <p:nvPr/>
          </p:nvCxnSpPr>
          <p:spPr>
            <a:xfrm flipV="1">
              <a:off x="2093205" y="4627084"/>
              <a:ext cx="1432193" cy="110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202702" y="4616068"/>
              <a:ext cx="1338926" cy="276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Nom ou # d’id.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2203373" y="3437264"/>
              <a:ext cx="1156771" cy="1134737"/>
            </a:xfrm>
            <a:prstGeom prst="ellipse">
              <a:avLst/>
            </a:prstGeom>
            <a:noFill/>
            <a:ln w="28575">
              <a:solidFill>
                <a:srgbClr val="4A66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3" name="Oval 22"/>
            <p:cNvSpPr/>
            <p:nvPr/>
          </p:nvSpPr>
          <p:spPr>
            <a:xfrm>
              <a:off x="2443908" y="3644749"/>
              <a:ext cx="706915" cy="728948"/>
            </a:xfrm>
            <a:prstGeom prst="ellipse">
              <a:avLst/>
            </a:prstGeom>
            <a:noFill/>
            <a:ln w="28575">
              <a:solidFill>
                <a:srgbClr val="4A66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4" name="Oval 23"/>
            <p:cNvSpPr/>
            <p:nvPr/>
          </p:nvSpPr>
          <p:spPr>
            <a:xfrm>
              <a:off x="2750545" y="3786133"/>
              <a:ext cx="113841" cy="135872"/>
            </a:xfrm>
            <a:prstGeom prst="ellipse">
              <a:avLst/>
            </a:prstGeom>
            <a:solidFill>
              <a:srgbClr val="4A66AC"/>
            </a:solidFill>
            <a:ln w="28575">
              <a:solidFill>
                <a:srgbClr val="4A66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919910" y="3460915"/>
            <a:ext cx="1681802" cy="1790789"/>
            <a:chOff x="2049137" y="3316076"/>
            <a:chExt cx="1492491" cy="1608463"/>
          </a:xfrm>
        </p:grpSpPr>
        <p:sp>
          <p:nvSpPr>
            <p:cNvPr id="27" name="Rounded Rectangle 26"/>
            <p:cNvSpPr/>
            <p:nvPr/>
          </p:nvSpPr>
          <p:spPr>
            <a:xfrm>
              <a:off x="2049137" y="3316076"/>
              <a:ext cx="1465243" cy="1608463"/>
            </a:xfrm>
            <a:prstGeom prst="roundRect">
              <a:avLst/>
            </a:prstGeom>
            <a:noFill/>
            <a:ln w="28575">
              <a:solidFill>
                <a:srgbClr val="4A66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cxnSp>
          <p:nvCxnSpPr>
            <p:cNvPr id="28" name="Straight Connector 27"/>
            <p:cNvCxnSpPr/>
            <p:nvPr/>
          </p:nvCxnSpPr>
          <p:spPr>
            <a:xfrm flipV="1">
              <a:off x="2093205" y="4627084"/>
              <a:ext cx="1432193" cy="110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2202702" y="4616068"/>
              <a:ext cx="1338926" cy="276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Nom ou # d’id.</a:t>
              </a:r>
            </a:p>
          </p:txBody>
        </p:sp>
        <p:sp>
          <p:nvSpPr>
            <p:cNvPr id="30" name="Oval 29"/>
            <p:cNvSpPr/>
            <p:nvPr/>
          </p:nvSpPr>
          <p:spPr>
            <a:xfrm>
              <a:off x="2203373" y="3437264"/>
              <a:ext cx="1156771" cy="1134737"/>
            </a:xfrm>
            <a:prstGeom prst="ellipse">
              <a:avLst/>
            </a:prstGeom>
            <a:noFill/>
            <a:ln w="28575">
              <a:solidFill>
                <a:srgbClr val="4A66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1" name="Oval 30"/>
            <p:cNvSpPr/>
            <p:nvPr/>
          </p:nvSpPr>
          <p:spPr>
            <a:xfrm>
              <a:off x="2443908" y="3644749"/>
              <a:ext cx="706915" cy="728948"/>
            </a:xfrm>
            <a:prstGeom prst="ellipse">
              <a:avLst/>
            </a:prstGeom>
            <a:noFill/>
            <a:ln w="28575">
              <a:solidFill>
                <a:srgbClr val="4A66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335024" y="5404104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Réactif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645408" y="5401056"/>
            <a:ext cx="2334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Non réactif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266688" y="5388864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Non valide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03336" y="3392424"/>
            <a:ext cx="33832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/>
              <a:t>Pour la lecture du résultat, la </a:t>
            </a:r>
            <a:r>
              <a:rPr lang="fr-CA" sz="2000"/>
              <a:t>bandelette d’identification </a:t>
            </a:r>
            <a:r>
              <a:rPr lang="fr-CA" sz="2000" dirty="0"/>
              <a:t>doit toujours être placée </a:t>
            </a:r>
            <a:r>
              <a:rPr lang="fr-CA" sz="2000" dirty="0" err="1"/>
              <a:t>en-bas</a:t>
            </a:r>
            <a:r>
              <a:rPr lang="fr-CA" sz="2000" dirty="0"/>
              <a:t> (côté le plus près de vous)</a:t>
            </a:r>
          </a:p>
          <a:p>
            <a:endParaRPr lang="fr-CA" sz="2000" dirty="0"/>
          </a:p>
          <a:p>
            <a:r>
              <a:rPr lang="fr-CA" sz="2000" dirty="0"/>
              <a:t>Consultez votre documentation personnelle pour un tableau montrant des exemples réels de l’apparence du résultat de test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6448004-E1C5-48E3-A2B6-EBE5FC4E87F9}"/>
              </a:ext>
            </a:extLst>
          </p:cNvPr>
          <p:cNvCxnSpPr>
            <a:cxnSpLocks/>
          </p:cNvCxnSpPr>
          <p:nvPr/>
        </p:nvCxnSpPr>
        <p:spPr>
          <a:xfrm>
            <a:off x="8165592" y="3456432"/>
            <a:ext cx="0" cy="55778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6448004-E1C5-48E3-A2B6-EBE5FC4E87F9}"/>
              </a:ext>
            </a:extLst>
          </p:cNvPr>
          <p:cNvCxnSpPr>
            <a:cxnSpLocks/>
          </p:cNvCxnSpPr>
          <p:nvPr/>
        </p:nvCxnSpPr>
        <p:spPr>
          <a:xfrm flipH="1" flipV="1">
            <a:off x="2044100" y="4509708"/>
            <a:ext cx="1357468" cy="158934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447288" y="5907024"/>
            <a:ext cx="4005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solidFill>
                  <a:srgbClr val="4A66AC"/>
                </a:solidFill>
              </a:rPr>
              <a:t>Tout point visible de test, même pâle ou vide, devrait être considéré comme un résultat réactif.</a:t>
            </a:r>
          </a:p>
        </p:txBody>
      </p:sp>
      <p:sp>
        <p:nvSpPr>
          <p:cNvPr id="38" name="Arrow: Pentagon 10">
            <a:extLst>
              <a:ext uri="{FF2B5EF4-FFF2-40B4-BE49-F238E27FC236}">
                <a16:creationId xmlns:a16="http://schemas.microsoft.com/office/drawing/2014/main" id="{2C174071-15FE-C94A-8A9F-B9329253124E}"/>
              </a:ext>
            </a:extLst>
          </p:cNvPr>
          <p:cNvSpPr/>
          <p:nvPr/>
        </p:nvSpPr>
        <p:spPr>
          <a:xfrm>
            <a:off x="214506" y="193548"/>
            <a:ext cx="5881494" cy="70236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11">
            <a:extLst>
              <a:ext uri="{FF2B5EF4-FFF2-40B4-BE49-F238E27FC236}">
                <a16:creationId xmlns:a16="http://schemas.microsoft.com/office/drawing/2014/main" id="{DF7A05E5-62C2-DF46-B88E-2F249E37BC59}"/>
              </a:ext>
            </a:extLst>
          </p:cNvPr>
          <p:cNvSpPr txBox="1"/>
          <p:nvPr/>
        </p:nvSpPr>
        <p:spPr>
          <a:xfrm>
            <a:off x="214507" y="344676"/>
            <a:ext cx="5563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>
                <a:solidFill>
                  <a:schemeClr val="bg1"/>
                </a:solidFill>
              </a:rPr>
              <a:t>MODULE : Effectuer le test rapide INSTI pour le VIH</a:t>
            </a:r>
          </a:p>
        </p:txBody>
      </p:sp>
    </p:spTree>
    <p:extLst>
      <p:ext uri="{BB962C8B-B14F-4D97-AF65-F5344CB8AC3E}">
        <p14:creationId xmlns:p14="http://schemas.microsoft.com/office/powerpoint/2010/main" val="3599551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14636-9D80-4715-BE49-B94F50E6C4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399" y="1221856"/>
            <a:ext cx="8567225" cy="1029994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  <a:buClr>
                <a:srgbClr val="4A66AC"/>
              </a:buClr>
            </a:pPr>
            <a:r>
              <a:rPr lang="fr-CA" sz="4400" dirty="0"/>
              <a:t>Le test rapide du VIH INSTI</a:t>
            </a:r>
            <a:r>
              <a:rPr lang="fr-CA" sz="4400" baseline="30000" dirty="0"/>
              <a:t>MC</a:t>
            </a:r>
            <a:endParaRPr lang="fr-CA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65A299-7067-41F3-96D1-6126C68ADE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2405016"/>
            <a:ext cx="6758609" cy="1729662"/>
          </a:xfrm>
        </p:spPr>
        <p:txBody>
          <a:bodyPr>
            <a:normAutofit/>
          </a:bodyPr>
          <a:lstStyle/>
          <a:p>
            <a:pPr marL="342900" indent="-342900">
              <a:spcAft>
                <a:spcPts val="1200"/>
              </a:spcAft>
              <a:buClr>
                <a:srgbClr val="4A66AC"/>
              </a:buClr>
              <a:buFont typeface="Wingdings" panose="05000000000000000000" pitchFamily="2" charset="2"/>
              <a:buChar char="v"/>
            </a:pPr>
            <a:r>
              <a:rPr lang="fr-CA" dirty="0"/>
              <a:t>Breveté au Canada et approuvé en Ontario pour le dépistage rapide</a:t>
            </a:r>
          </a:p>
          <a:p>
            <a:pPr marL="342900" indent="-342900">
              <a:spcAft>
                <a:spcPts val="1200"/>
              </a:spcAft>
              <a:buClr>
                <a:srgbClr val="4A66AC"/>
              </a:buClr>
              <a:buFont typeface="Wingdings" panose="05000000000000000000" pitchFamily="2" charset="2"/>
              <a:buChar char="v"/>
            </a:pPr>
            <a:r>
              <a:rPr lang="fr-CA" dirty="0"/>
              <a:t>4 étapes; tout le matériel nécessaire est inclus dans la trousse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4DE072B-CD6E-4F00-B161-0731699B03C5}"/>
              </a:ext>
            </a:extLst>
          </p:cNvPr>
          <p:cNvSpPr txBox="1">
            <a:spLocks/>
          </p:cNvSpPr>
          <p:nvPr/>
        </p:nvSpPr>
        <p:spPr>
          <a:xfrm>
            <a:off x="914399" y="4513224"/>
            <a:ext cx="10694504" cy="2046696"/>
          </a:xfrm>
          <a:prstGeom prst="rect">
            <a:avLst/>
          </a:prstGeom>
          <a:ln w="38100">
            <a:solidFill>
              <a:srgbClr val="4A66AC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A66AC"/>
              </a:buClr>
            </a:pPr>
            <a:r>
              <a:rPr lang="fr-CA" b="1" dirty="0"/>
              <a:t>Le dépistage rapide :</a:t>
            </a:r>
          </a:p>
          <a:p>
            <a:pPr marL="342900" indent="-342900">
              <a:spcAft>
                <a:spcPts val="600"/>
              </a:spcAft>
              <a:buClr>
                <a:srgbClr val="4A66AC"/>
              </a:buClr>
              <a:buFont typeface="Wingdings" panose="05000000000000000000" pitchFamily="2" charset="2"/>
              <a:buChar char="v"/>
            </a:pPr>
            <a:r>
              <a:rPr lang="fr-CA" dirty="0"/>
              <a:t>Donne rapidement une réponse aux </a:t>
            </a:r>
            <a:r>
              <a:rPr lang="fr-CA" dirty="0" err="1"/>
              <a:t>client-es</a:t>
            </a:r>
            <a:r>
              <a:rPr lang="fr-CA" dirty="0"/>
              <a:t> : le dépistage et le résultat ont lieu dans un même rendez-vous</a:t>
            </a:r>
          </a:p>
          <a:p>
            <a:pPr marL="342900" indent="-342900">
              <a:spcAft>
                <a:spcPts val="600"/>
              </a:spcAft>
              <a:buClr>
                <a:srgbClr val="4A66AC"/>
              </a:buClr>
              <a:buFont typeface="Wingdings" panose="05000000000000000000" pitchFamily="2" charset="2"/>
              <a:buChar char="v"/>
            </a:pPr>
            <a:r>
              <a:rPr lang="fr-CA" dirty="0"/>
              <a:t>Peut être effectué à l’extérieur des établissements médicaux par du personnel non médical sous la directive de personnel médical autorisé à effectuer le dépistage.</a:t>
            </a:r>
          </a:p>
        </p:txBody>
      </p:sp>
      <p:sp>
        <p:nvSpPr>
          <p:cNvPr id="8" name="Arrow: Pentagon 10">
            <a:extLst>
              <a:ext uri="{FF2B5EF4-FFF2-40B4-BE49-F238E27FC236}">
                <a16:creationId xmlns:a16="http://schemas.microsoft.com/office/drawing/2014/main" id="{04186AA4-020B-EB43-A101-29C4350D8B77}"/>
              </a:ext>
            </a:extLst>
          </p:cNvPr>
          <p:cNvSpPr/>
          <p:nvPr/>
        </p:nvSpPr>
        <p:spPr>
          <a:xfrm>
            <a:off x="214506" y="193548"/>
            <a:ext cx="5881494" cy="70236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13FE7CD0-BB5F-544B-B0F1-7F2E9AA2EC7E}"/>
              </a:ext>
            </a:extLst>
          </p:cNvPr>
          <p:cNvSpPr txBox="1"/>
          <p:nvPr/>
        </p:nvSpPr>
        <p:spPr>
          <a:xfrm>
            <a:off x="214507" y="344676"/>
            <a:ext cx="5563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>
                <a:solidFill>
                  <a:schemeClr val="bg1"/>
                </a:solidFill>
              </a:rPr>
              <a:t>MODULE : Effectuer le test rapide INSTI pour le VIH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9952" y="886173"/>
            <a:ext cx="3752255" cy="412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157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14636-9D80-4715-BE49-B94F50E6C4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399" y="1221856"/>
            <a:ext cx="8567225" cy="1029994"/>
          </a:xfrm>
        </p:spPr>
        <p:txBody>
          <a:bodyPr>
            <a:normAutofit fontScale="90000"/>
          </a:bodyPr>
          <a:lstStyle/>
          <a:p>
            <a:pPr>
              <a:spcAft>
                <a:spcPts val="1800"/>
              </a:spcAft>
              <a:buClr>
                <a:srgbClr val="4A66AC"/>
              </a:buClr>
            </a:pPr>
            <a:r>
              <a:rPr lang="fr-CA" dirty="0"/>
              <a:t>Le dépistage rapide du VIH INSTI</a:t>
            </a:r>
            <a:r>
              <a:rPr lang="fr-CA" sz="4400" baseline="30000" dirty="0"/>
              <a:t>MC</a:t>
            </a:r>
            <a:endParaRPr lang="fr-CA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65A299-7067-41F3-96D1-6126C68ADE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1232" y="2313863"/>
            <a:ext cx="6465322" cy="2820845"/>
          </a:xfrm>
        </p:spPr>
        <p:txBody>
          <a:bodyPr>
            <a:normAutofit lnSpcReduction="10000"/>
          </a:bodyPr>
          <a:lstStyle/>
          <a:p>
            <a:pPr marL="342900" indent="-342900">
              <a:spcAft>
                <a:spcPts val="1200"/>
              </a:spcAft>
              <a:buClr>
                <a:srgbClr val="4A66AC"/>
              </a:buClr>
              <a:buFont typeface="Wingdings" panose="05000000000000000000" pitchFamily="2" charset="2"/>
              <a:buChar char="v"/>
            </a:pPr>
            <a:r>
              <a:rPr lang="fr-CA" dirty="0"/>
              <a:t>Utilisé comme méthode de dépistage en Ontario; doit être confirmé par un test standard</a:t>
            </a:r>
          </a:p>
          <a:p>
            <a:pPr marL="342900" indent="-342900">
              <a:spcAft>
                <a:spcPts val="1200"/>
              </a:spcAft>
              <a:buClr>
                <a:srgbClr val="4A66AC"/>
              </a:buClr>
              <a:buFont typeface="Wingdings" panose="05000000000000000000" pitchFamily="2" charset="2"/>
              <a:buChar char="v"/>
            </a:pPr>
            <a:r>
              <a:rPr lang="fr-CA" dirty="0"/>
              <a:t>Détecte à la fois les anticorps </a:t>
            </a:r>
            <a:r>
              <a:rPr lang="fr-CA" dirty="0" err="1"/>
              <a:t>IgM</a:t>
            </a:r>
            <a:r>
              <a:rPr lang="fr-CA" dirty="0"/>
              <a:t> et </a:t>
            </a:r>
            <a:r>
              <a:rPr lang="fr-CA" dirty="0" err="1"/>
              <a:t>IgG</a:t>
            </a:r>
            <a:r>
              <a:rPr lang="fr-CA" dirty="0"/>
              <a:t> produits par le corps humain en réponse à l’infection à VIH</a:t>
            </a:r>
          </a:p>
          <a:p>
            <a:pPr marL="342900" indent="-342900">
              <a:spcAft>
                <a:spcPts val="1200"/>
              </a:spcAft>
              <a:buClr>
                <a:srgbClr val="4A66AC"/>
              </a:buClr>
              <a:buFont typeface="Wingdings" panose="05000000000000000000" pitchFamily="2" charset="2"/>
              <a:buChar char="v"/>
            </a:pPr>
            <a:r>
              <a:rPr lang="fr-CA" dirty="0"/>
              <a:t>Très précis lorsque des anticorps sont présents (après le début de la période fenêtre)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A1A565A-C0BF-44C6-909E-208CED4274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668439"/>
              </p:ext>
            </p:extLst>
          </p:nvPr>
        </p:nvGraphicFramePr>
        <p:xfrm>
          <a:off x="8277583" y="2415101"/>
          <a:ext cx="3379303" cy="112103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133599">
                  <a:extLst>
                    <a:ext uri="{9D8B030D-6E8A-4147-A177-3AD203B41FA5}">
                      <a16:colId xmlns:a16="http://schemas.microsoft.com/office/drawing/2014/main" val="1673078009"/>
                    </a:ext>
                  </a:extLst>
                </a:gridCol>
                <a:gridCol w="1245704">
                  <a:extLst>
                    <a:ext uri="{9D8B030D-6E8A-4147-A177-3AD203B41FA5}">
                      <a16:colId xmlns:a16="http://schemas.microsoft.com/office/drawing/2014/main" val="3222103497"/>
                    </a:ext>
                  </a:extLst>
                </a:gridCol>
              </a:tblGrid>
              <a:tr h="6028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800" b="0" noProof="0" dirty="0"/>
                        <a:t>Sensibilité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800" b="1" noProof="0" dirty="0">
                          <a:solidFill>
                            <a:srgbClr val="4A66AC"/>
                          </a:solidFill>
                        </a:rPr>
                        <a:t>99,6 %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364128"/>
                  </a:ext>
                </a:extLst>
              </a:tr>
              <a:tr h="442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800" b="0" noProof="0"/>
                        <a:t>Spécificité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800" b="1" noProof="0" dirty="0">
                          <a:solidFill>
                            <a:srgbClr val="4A66AC"/>
                          </a:solidFill>
                        </a:rPr>
                        <a:t>99,3 %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21053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0FB63E9-0355-4D0C-819F-B9B87518912C}"/>
              </a:ext>
            </a:extLst>
          </p:cNvPr>
          <p:cNvSpPr txBox="1"/>
          <p:nvPr/>
        </p:nvSpPr>
        <p:spPr>
          <a:xfrm>
            <a:off x="8561210" y="1214772"/>
            <a:ext cx="34985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dirty="0">
                <a:solidFill>
                  <a:srgbClr val="4A66AC"/>
                </a:solidFill>
              </a:rPr>
              <a:t>Résultats d’INSTI</a:t>
            </a:r>
            <a:r>
              <a:rPr lang="fr-CA" sz="2400" b="1" baseline="30000" dirty="0">
                <a:solidFill>
                  <a:srgbClr val="4A66AC"/>
                </a:solidFill>
              </a:rPr>
              <a:t>TM </a:t>
            </a:r>
            <a:r>
              <a:rPr lang="fr-CA" sz="2400" b="1" dirty="0">
                <a:solidFill>
                  <a:srgbClr val="4A66AC"/>
                </a:solidFill>
              </a:rPr>
              <a:t>en dépistage du VIH </a:t>
            </a:r>
          </a:p>
          <a:p>
            <a:pPr algn="ctr"/>
            <a:r>
              <a:rPr lang="fr-CA" sz="2400" b="1" dirty="0">
                <a:solidFill>
                  <a:srgbClr val="4A66AC"/>
                </a:solidFill>
              </a:rPr>
              <a:t>dans du sang complet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C8738A0-6291-4CD0-91F7-74F8D712305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083" y="4986712"/>
            <a:ext cx="1871288" cy="187128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D1B11E6-EA80-4E85-BB0C-4F2FEE86CCD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6135">
            <a:off x="4954541" y="4678491"/>
            <a:ext cx="2282917" cy="228291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AFA066B-A7AE-4FD3-A9AA-90FFCB198FE6}"/>
              </a:ext>
            </a:extLst>
          </p:cNvPr>
          <p:cNvSpPr txBox="1"/>
          <p:nvPr/>
        </p:nvSpPr>
        <p:spPr>
          <a:xfrm>
            <a:off x="8003981" y="3786017"/>
            <a:ext cx="4188019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300" i="1" dirty="0"/>
              <a:t>Un filet de pêche qui est </a:t>
            </a:r>
            <a:r>
              <a:rPr lang="fr-CA" sz="2300" b="1" i="1" dirty="0">
                <a:solidFill>
                  <a:srgbClr val="4A66AC"/>
                </a:solidFill>
              </a:rPr>
              <a:t>sensible </a:t>
            </a:r>
            <a:r>
              <a:rPr lang="fr-CA" sz="2300" i="1" dirty="0"/>
              <a:t>attrape tous les thons, mais peut-être aussi des dauphins...</a:t>
            </a:r>
          </a:p>
          <a:p>
            <a:pPr>
              <a:spcAft>
                <a:spcPts val="1200"/>
              </a:spcAft>
            </a:pPr>
            <a:r>
              <a:rPr lang="fr-CA" sz="2300" i="1" dirty="0"/>
              <a:t>Un filet de pêche qui est </a:t>
            </a:r>
            <a:r>
              <a:rPr lang="fr-CA" sz="2300" b="1" i="1" dirty="0">
                <a:solidFill>
                  <a:srgbClr val="4A66AC"/>
                </a:solidFill>
              </a:rPr>
              <a:t>spécifique </a:t>
            </a:r>
            <a:r>
              <a:rPr lang="fr-CA" sz="2300" i="1" dirty="0"/>
              <a:t>n’attrape que des thons et laisse passer les dauphins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23921" y="6253376"/>
            <a:ext cx="62557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>
                <a:solidFill>
                  <a:srgbClr val="4A66AC"/>
                </a:solidFill>
              </a:rPr>
              <a:t>Un test idéal est à la fois sensible et spécifique</a:t>
            </a:r>
          </a:p>
          <a:p>
            <a:endParaRPr lang="fr-CA" sz="2400" dirty="0"/>
          </a:p>
        </p:txBody>
      </p:sp>
      <p:sp>
        <p:nvSpPr>
          <p:cNvPr id="13" name="Arrow: Pentagon 10">
            <a:extLst>
              <a:ext uri="{FF2B5EF4-FFF2-40B4-BE49-F238E27FC236}">
                <a16:creationId xmlns:a16="http://schemas.microsoft.com/office/drawing/2014/main" id="{4D8BF614-C28E-1A46-B10F-DC10897F1722}"/>
              </a:ext>
            </a:extLst>
          </p:cNvPr>
          <p:cNvSpPr/>
          <p:nvPr/>
        </p:nvSpPr>
        <p:spPr>
          <a:xfrm>
            <a:off x="214506" y="193548"/>
            <a:ext cx="5881494" cy="70236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13A59195-320E-324A-9A2A-AF59A0E6EEAB}"/>
              </a:ext>
            </a:extLst>
          </p:cNvPr>
          <p:cNvSpPr txBox="1"/>
          <p:nvPr/>
        </p:nvSpPr>
        <p:spPr>
          <a:xfrm>
            <a:off x="214507" y="344676"/>
            <a:ext cx="5563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>
                <a:solidFill>
                  <a:schemeClr val="bg1"/>
                </a:solidFill>
              </a:rPr>
              <a:t>MODULE : Effectuer le test rapide INSTI pour le VIH</a:t>
            </a:r>
          </a:p>
        </p:txBody>
      </p:sp>
    </p:spTree>
    <p:extLst>
      <p:ext uri="{BB962C8B-B14F-4D97-AF65-F5344CB8AC3E}">
        <p14:creationId xmlns:p14="http://schemas.microsoft.com/office/powerpoint/2010/main" val="4089681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14636-9D80-4715-BE49-B94F50E6C4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1858" y="992999"/>
            <a:ext cx="9485142" cy="1029994"/>
          </a:xfrm>
        </p:spPr>
        <p:txBody>
          <a:bodyPr>
            <a:normAutofit fontScale="90000"/>
          </a:bodyPr>
          <a:lstStyle/>
          <a:p>
            <a:pPr>
              <a:spcAft>
                <a:spcPts val="1800"/>
              </a:spcAft>
              <a:buClr>
                <a:srgbClr val="4A66AC"/>
              </a:buClr>
            </a:pPr>
            <a:r>
              <a:rPr lang="fr-CA" dirty="0"/>
              <a:t>Éléments nécessaires pour le dépistage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E7C4B29-776D-483C-A1BB-645BED71D63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3581400"/>
            <a:ext cx="3276600" cy="32766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365A299-7067-41F3-96D1-6126C68ADE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399" y="2182531"/>
            <a:ext cx="10469218" cy="4343493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spcAft>
                <a:spcPts val="1800"/>
              </a:spcAft>
              <a:buClr>
                <a:srgbClr val="4A66AC"/>
              </a:buClr>
              <a:buFont typeface="Wingdings" panose="05000000000000000000" pitchFamily="2" charset="2"/>
              <a:buChar char="v"/>
            </a:pPr>
            <a:r>
              <a:rPr lang="fr-CA" dirty="0"/>
              <a:t>Un lieu tranquille et privé, où vous pourrez donner le counseling au client ou à la cliente; ce lieu devrait être doté d’une surface plane où vous pourrez effectuer le test (ou être adjacent à une pièce où vous pouvez effectuer le test, si c’est la pratique dans votre centre)</a:t>
            </a:r>
          </a:p>
          <a:p>
            <a:pPr marL="342900" indent="-342900">
              <a:spcAft>
                <a:spcPts val="1800"/>
              </a:spcAft>
              <a:buClr>
                <a:srgbClr val="4A66AC"/>
              </a:buClr>
              <a:buFont typeface="Wingdings" panose="05000000000000000000" pitchFamily="2" charset="2"/>
              <a:buChar char="v"/>
            </a:pPr>
            <a:r>
              <a:rPr lang="fr-CA" dirty="0"/>
              <a:t>La trousse de dépistage du VIH INSTI</a:t>
            </a:r>
            <a:r>
              <a:rPr lang="fr-CA" baseline="30000" dirty="0"/>
              <a:t>TM </a:t>
            </a:r>
            <a:r>
              <a:rPr lang="fr-CA" dirty="0"/>
              <a:t>contenant tout le matériel nécessaire pour la piqûre au bout d’un doigt et pour effectuer le dépistage</a:t>
            </a:r>
          </a:p>
          <a:p>
            <a:pPr marL="342900" indent="-342900">
              <a:spcAft>
                <a:spcPts val="1800"/>
              </a:spcAft>
              <a:buClr>
                <a:srgbClr val="4A66AC"/>
              </a:buClr>
              <a:buFont typeface="Wingdings" panose="05000000000000000000" pitchFamily="2" charset="2"/>
              <a:buChar char="v"/>
            </a:pPr>
            <a:r>
              <a:rPr lang="fr-CA" dirty="0"/>
              <a:t>Un ou plusieurs récipients à déchets </a:t>
            </a:r>
            <a:r>
              <a:rPr lang="fr-CA" dirty="0" err="1"/>
              <a:t>biodangereux</a:t>
            </a:r>
            <a:r>
              <a:rPr lang="fr-CA" dirty="0"/>
              <a:t> et à objets « tranchants ». </a:t>
            </a:r>
            <a:br>
              <a:rPr lang="fr-CA" dirty="0"/>
            </a:br>
            <a:r>
              <a:rPr lang="fr-CA" dirty="0"/>
              <a:t>Tout contenant pour jeter des objet tranchants (comme la lancette) doit avoir des parois rigides</a:t>
            </a:r>
          </a:p>
          <a:p>
            <a:pPr marL="342900" indent="-342900">
              <a:spcAft>
                <a:spcPts val="1800"/>
              </a:spcAft>
              <a:buClr>
                <a:srgbClr val="4A66AC"/>
              </a:buClr>
              <a:buFont typeface="Wingdings" panose="05000000000000000000" pitchFamily="2" charset="2"/>
              <a:buChar char="v"/>
            </a:pPr>
            <a:r>
              <a:rPr lang="fr-CA" dirty="0"/>
              <a:t>De la ouate (ou du pansement ou de la gaze) et des pansements adhésifs pour le/la </a:t>
            </a:r>
            <a:r>
              <a:rPr lang="fr-CA" dirty="0" err="1"/>
              <a:t>client-e</a:t>
            </a:r>
            <a:endParaRPr lang="fr-CA" dirty="0"/>
          </a:p>
          <a:p>
            <a:pPr marL="342900" indent="-342900">
              <a:spcAft>
                <a:spcPts val="1800"/>
              </a:spcAft>
              <a:buClr>
                <a:srgbClr val="4A66AC"/>
              </a:buClr>
              <a:buFont typeface="Wingdings" panose="05000000000000000000" pitchFamily="2" charset="2"/>
              <a:buChar char="v"/>
            </a:pPr>
            <a:r>
              <a:rPr lang="fr-CA" dirty="0"/>
              <a:t>Des gants et du désinfectant/savon pour les mains</a:t>
            </a:r>
          </a:p>
        </p:txBody>
      </p:sp>
      <p:sp>
        <p:nvSpPr>
          <p:cNvPr id="7" name="Arrow: Pentagon 10">
            <a:extLst>
              <a:ext uri="{FF2B5EF4-FFF2-40B4-BE49-F238E27FC236}">
                <a16:creationId xmlns:a16="http://schemas.microsoft.com/office/drawing/2014/main" id="{F5805AD3-F560-4841-848F-84BF25F4EF48}"/>
              </a:ext>
            </a:extLst>
          </p:cNvPr>
          <p:cNvSpPr/>
          <p:nvPr/>
        </p:nvSpPr>
        <p:spPr>
          <a:xfrm>
            <a:off x="214506" y="193548"/>
            <a:ext cx="5881494" cy="70236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E31F25D6-6BCD-864A-9C8C-85DC0E92ECD3}"/>
              </a:ext>
            </a:extLst>
          </p:cNvPr>
          <p:cNvSpPr txBox="1"/>
          <p:nvPr/>
        </p:nvSpPr>
        <p:spPr>
          <a:xfrm>
            <a:off x="214507" y="344676"/>
            <a:ext cx="5563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>
                <a:solidFill>
                  <a:schemeClr val="bg1"/>
                </a:solidFill>
              </a:rPr>
              <a:t>MODULE : Effectuer le test rapide INSTI pour le VIH</a:t>
            </a:r>
          </a:p>
        </p:txBody>
      </p:sp>
    </p:spTree>
    <p:extLst>
      <p:ext uri="{BB962C8B-B14F-4D97-AF65-F5344CB8AC3E}">
        <p14:creationId xmlns:p14="http://schemas.microsoft.com/office/powerpoint/2010/main" val="116849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14636-9D80-4715-BE49-B94F50E6C4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399" y="1221856"/>
            <a:ext cx="8567225" cy="1029994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  <a:buClr>
                <a:srgbClr val="4A66AC"/>
              </a:buClr>
            </a:pPr>
            <a:r>
              <a:rPr lang="fr-CA" dirty="0"/>
              <a:t>Contenu de la trousse de test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65A299-7067-41F3-96D1-6126C68ADE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2405016"/>
            <a:ext cx="10044332" cy="4329426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  <a:buClr>
                <a:srgbClr val="4A66AC"/>
              </a:buClr>
            </a:pPr>
            <a:endParaRPr lang="en-CA" dirty="0"/>
          </a:p>
          <a:p>
            <a:pPr marL="342900" indent="-342900">
              <a:spcAft>
                <a:spcPts val="1800"/>
              </a:spcAft>
              <a:buClr>
                <a:srgbClr val="4A66AC"/>
              </a:buClr>
              <a:buFont typeface="Wingdings" panose="05000000000000000000" pitchFamily="2" charset="2"/>
              <a:buChar char="v"/>
            </a:pPr>
            <a:endParaRPr lang="en-CA" dirty="0"/>
          </a:p>
          <a:p>
            <a:pPr>
              <a:spcAft>
                <a:spcPts val="1800"/>
              </a:spcAft>
              <a:buClr>
                <a:srgbClr val="4A66AC"/>
              </a:buClr>
            </a:pPr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865333-C2CD-48AB-AB3B-DD1CA88388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276" y="3313079"/>
            <a:ext cx="2529284" cy="20776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C76C6B-CAA6-49B3-86A1-6F50F70C17B4}"/>
              </a:ext>
            </a:extLst>
          </p:cNvPr>
          <p:cNvSpPr txBox="1"/>
          <p:nvPr/>
        </p:nvSpPr>
        <p:spPr>
          <a:xfrm>
            <a:off x="5414293" y="5529582"/>
            <a:ext cx="2432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/>
              <a:t>Dispositif à membrane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F5FAAB5-9EFF-4494-A57F-B2212C05C6D2}"/>
              </a:ext>
            </a:extLst>
          </p:cNvPr>
          <p:cNvGrpSpPr/>
          <p:nvPr/>
        </p:nvGrpSpPr>
        <p:grpSpPr>
          <a:xfrm rot="1324072">
            <a:off x="1849984" y="2711968"/>
            <a:ext cx="1808903" cy="461665"/>
            <a:chOff x="1233268" y="4927133"/>
            <a:chExt cx="1808903" cy="461665"/>
          </a:xfrm>
        </p:grpSpPr>
        <p:sp>
          <p:nvSpPr>
            <p:cNvPr id="23" name="Rectangle: Top Corners Snipped 22">
              <a:extLst>
                <a:ext uri="{FF2B5EF4-FFF2-40B4-BE49-F238E27FC236}">
                  <a16:creationId xmlns:a16="http://schemas.microsoft.com/office/drawing/2014/main" id="{C269CBC1-B0B0-497C-A29F-3282A4195E56}"/>
                </a:ext>
              </a:extLst>
            </p:cNvPr>
            <p:cNvSpPr/>
            <p:nvPr/>
          </p:nvSpPr>
          <p:spPr>
            <a:xfrm rot="5400000">
              <a:off x="2405195" y="4599911"/>
              <a:ext cx="167606" cy="1106346"/>
            </a:xfrm>
            <a:prstGeom prst="snip2Same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Snipped 21">
              <a:extLst>
                <a:ext uri="{FF2B5EF4-FFF2-40B4-BE49-F238E27FC236}">
                  <a16:creationId xmlns:a16="http://schemas.microsoft.com/office/drawing/2014/main" id="{1CD698F4-2955-4A4A-AACC-CEC3AAD3D431}"/>
                </a:ext>
              </a:extLst>
            </p:cNvPr>
            <p:cNvSpPr/>
            <p:nvPr/>
          </p:nvSpPr>
          <p:spPr>
            <a:xfrm rot="5400000">
              <a:off x="2312014" y="5043491"/>
              <a:ext cx="409982" cy="230833"/>
            </a:xfrm>
            <a:prstGeom prst="snip2SameRect">
              <a:avLst/>
            </a:prstGeom>
            <a:solidFill>
              <a:schemeClr val="bg1"/>
            </a:solidFill>
            <a:ln>
              <a:solidFill>
                <a:srgbClr val="4A66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DC60B044-AA9E-4563-B050-61FDA093A726}"/>
                </a:ext>
              </a:extLst>
            </p:cNvPr>
            <p:cNvSpPr/>
            <p:nvPr/>
          </p:nvSpPr>
          <p:spPr>
            <a:xfrm>
              <a:off x="1293343" y="4927133"/>
              <a:ext cx="1210706" cy="461665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: Top Corners Snipped 20">
              <a:extLst>
                <a:ext uri="{FF2B5EF4-FFF2-40B4-BE49-F238E27FC236}">
                  <a16:creationId xmlns:a16="http://schemas.microsoft.com/office/drawing/2014/main" id="{9BB611E1-78E8-47FA-AA09-DFDD759F04F0}"/>
                </a:ext>
              </a:extLst>
            </p:cNvPr>
            <p:cNvSpPr/>
            <p:nvPr/>
          </p:nvSpPr>
          <p:spPr>
            <a:xfrm>
              <a:off x="1233268" y="4927133"/>
              <a:ext cx="77372" cy="461665"/>
            </a:xfrm>
            <a:prstGeom prst="snip2SameRect">
              <a:avLst/>
            </a:prstGeom>
            <a:solidFill>
              <a:schemeClr val="bg1"/>
            </a:solidFill>
            <a:ln>
              <a:solidFill>
                <a:srgbClr val="4A66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0FE3EBE2-604D-4BB2-B6B2-789CCD898915}"/>
              </a:ext>
            </a:extLst>
          </p:cNvPr>
          <p:cNvSpPr txBox="1"/>
          <p:nvPr/>
        </p:nvSpPr>
        <p:spPr>
          <a:xfrm>
            <a:off x="2898807" y="2288757"/>
            <a:ext cx="1576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Lancette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05EDB34-C594-4BC7-87DE-6E3BBC86FE97}"/>
              </a:ext>
            </a:extLst>
          </p:cNvPr>
          <p:cNvGrpSpPr/>
          <p:nvPr/>
        </p:nvGrpSpPr>
        <p:grpSpPr>
          <a:xfrm>
            <a:off x="711820" y="3936916"/>
            <a:ext cx="2786170" cy="1407266"/>
            <a:chOff x="1233267" y="3510495"/>
            <a:chExt cx="2786170" cy="1407266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5AF7AF1A-4C99-40C2-84F2-B4ED2FE7BB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73" t="30639" r="5653" b="-845"/>
            <a:stretch/>
          </p:blipFill>
          <p:spPr>
            <a:xfrm>
              <a:off x="1233267" y="3510495"/>
              <a:ext cx="2786170" cy="1407266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91B7B3B-C66A-4652-8C8D-DC0747ABED54}"/>
                </a:ext>
              </a:extLst>
            </p:cNvPr>
            <p:cNvSpPr txBox="1"/>
            <p:nvPr/>
          </p:nvSpPr>
          <p:spPr>
            <a:xfrm>
              <a:off x="1233267" y="4361773"/>
              <a:ext cx="2146595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CA" sz="2400" dirty="0"/>
                <a:t>Pipette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BE2E9A2-82AC-453D-A9E9-781CE3AC78AE}"/>
              </a:ext>
            </a:extLst>
          </p:cNvPr>
          <p:cNvGrpSpPr/>
          <p:nvPr/>
        </p:nvGrpSpPr>
        <p:grpSpPr>
          <a:xfrm rot="20360735">
            <a:off x="214506" y="2405016"/>
            <a:ext cx="1318872" cy="1335592"/>
            <a:chOff x="214506" y="2405016"/>
            <a:chExt cx="1318872" cy="133559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0213763-22AB-43C9-B0B1-901AE5AC62A3}"/>
                </a:ext>
              </a:extLst>
            </p:cNvPr>
            <p:cNvSpPr/>
            <p:nvPr/>
          </p:nvSpPr>
          <p:spPr>
            <a:xfrm>
              <a:off x="214506" y="2405016"/>
              <a:ext cx="1318872" cy="133559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DBAF253-FF7F-4958-B703-F63ADDB96B6B}"/>
                </a:ext>
              </a:extLst>
            </p:cNvPr>
            <p:cNvSpPr/>
            <p:nvPr/>
          </p:nvSpPr>
          <p:spPr>
            <a:xfrm>
              <a:off x="366906" y="2557416"/>
              <a:ext cx="999607" cy="101577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57C0601-1811-4295-B89A-96C541004BA5}"/>
                </a:ext>
              </a:extLst>
            </p:cNvPr>
            <p:cNvSpPr txBox="1"/>
            <p:nvPr/>
          </p:nvSpPr>
          <p:spPr>
            <a:xfrm>
              <a:off x="407973" y="2781201"/>
              <a:ext cx="9193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600" dirty="0"/>
                <a:t>Tampon alcoolisé</a:t>
              </a:r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66EB51B5-44E5-4BDA-97B9-03AFD0020CA9}"/>
              </a:ext>
            </a:extLst>
          </p:cNvPr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018300" y="4013088"/>
            <a:ext cx="3911192" cy="18893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6D32F49F-F6C9-4135-BF5A-42C5E67A7973}"/>
              </a:ext>
            </a:extLst>
          </p:cNvPr>
          <p:cNvSpPr txBox="1"/>
          <p:nvPr/>
        </p:nvSpPr>
        <p:spPr>
          <a:xfrm>
            <a:off x="8572501" y="5931754"/>
            <a:ext cx="2833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/>
              <a:t>Réactifs pour le test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526" y="1543052"/>
            <a:ext cx="1885950" cy="188595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6D32F49F-F6C9-4135-BF5A-42C5E67A7973}"/>
              </a:ext>
            </a:extLst>
          </p:cNvPr>
          <p:cNvSpPr txBox="1"/>
          <p:nvPr/>
        </p:nvSpPr>
        <p:spPr>
          <a:xfrm>
            <a:off x="9654668" y="2069366"/>
            <a:ext cx="2432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/>
              <a:t>Feuillet explicatif</a:t>
            </a:r>
          </a:p>
        </p:txBody>
      </p:sp>
      <p:sp>
        <p:nvSpPr>
          <p:cNvPr id="29" name="Arrow: Pentagon 10">
            <a:extLst>
              <a:ext uri="{FF2B5EF4-FFF2-40B4-BE49-F238E27FC236}">
                <a16:creationId xmlns:a16="http://schemas.microsoft.com/office/drawing/2014/main" id="{C7CA187F-FEB0-754E-97AD-75DC0E1524E7}"/>
              </a:ext>
            </a:extLst>
          </p:cNvPr>
          <p:cNvSpPr/>
          <p:nvPr/>
        </p:nvSpPr>
        <p:spPr>
          <a:xfrm>
            <a:off x="214506" y="193548"/>
            <a:ext cx="5881494" cy="70236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11">
            <a:extLst>
              <a:ext uri="{FF2B5EF4-FFF2-40B4-BE49-F238E27FC236}">
                <a16:creationId xmlns:a16="http://schemas.microsoft.com/office/drawing/2014/main" id="{D568AD8C-9792-B74E-A3C5-A21D127289DF}"/>
              </a:ext>
            </a:extLst>
          </p:cNvPr>
          <p:cNvSpPr txBox="1"/>
          <p:nvPr/>
        </p:nvSpPr>
        <p:spPr>
          <a:xfrm>
            <a:off x="214507" y="344676"/>
            <a:ext cx="5563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>
                <a:solidFill>
                  <a:schemeClr val="bg1"/>
                </a:solidFill>
              </a:rPr>
              <a:t>MODULE : Effectuer le test rapide INSTI pour le VIH</a:t>
            </a:r>
          </a:p>
        </p:txBody>
      </p:sp>
    </p:spTree>
    <p:extLst>
      <p:ext uri="{BB962C8B-B14F-4D97-AF65-F5344CB8AC3E}">
        <p14:creationId xmlns:p14="http://schemas.microsoft.com/office/powerpoint/2010/main" val="2175663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14636-9D80-4715-BE49-B94F50E6C4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4646" y="956183"/>
            <a:ext cx="8567225" cy="1029994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  <a:buClr>
                <a:srgbClr val="4A66AC"/>
              </a:buClr>
            </a:pPr>
            <a:r>
              <a:rPr lang="fr-CA" sz="3600" b="1" dirty="0"/>
              <a:t>Sommaire du fonctionnement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65A299-7067-41F3-96D1-6126C68ADE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57495" y="2251850"/>
            <a:ext cx="6416798" cy="4093770"/>
          </a:xfrm>
        </p:spPr>
        <p:txBody>
          <a:bodyPr>
            <a:normAutofit fontScale="77500" lnSpcReduction="20000"/>
          </a:bodyPr>
          <a:lstStyle/>
          <a:p>
            <a:pPr>
              <a:buClr>
                <a:srgbClr val="4A66AC"/>
              </a:buClr>
            </a:pPr>
            <a:r>
              <a:rPr lang="fr-CA" sz="2600" dirty="0"/>
              <a:t>Deux points sur la membrane de dépistage attirent et capturent les anticorps humains (</a:t>
            </a:r>
            <a:r>
              <a:rPr lang="fr-CA" sz="2600" dirty="0" err="1"/>
              <a:t>Ac</a:t>
            </a:r>
            <a:r>
              <a:rPr lang="fr-CA" sz="2600" dirty="0"/>
              <a:t>)</a:t>
            </a:r>
          </a:p>
          <a:p>
            <a:pPr>
              <a:spcAft>
                <a:spcPts val="1200"/>
              </a:spcAft>
              <a:buClr>
                <a:srgbClr val="4A66AC"/>
              </a:buClr>
            </a:pPr>
            <a:endParaRPr lang="fr-CA" sz="900" dirty="0"/>
          </a:p>
          <a:p>
            <a:pPr marL="800100" lvl="1" indent="-342900" algn="l">
              <a:spcAft>
                <a:spcPts val="1200"/>
              </a:spcAft>
              <a:buClr>
                <a:srgbClr val="4A66AC"/>
              </a:buClr>
              <a:buSzPct val="70000"/>
              <a:buFont typeface="Arial" panose="020B0604020202020204" pitchFamily="34" charset="0"/>
              <a:buChar char="•"/>
            </a:pPr>
            <a:r>
              <a:rPr lang="fr-CA" sz="2600" dirty="0"/>
              <a:t>Le point supérieur, point de contrôle, capture tout type d’anticorps humains (et démontre que le test fonctionne)</a:t>
            </a:r>
          </a:p>
          <a:p>
            <a:pPr lvl="1" algn="l">
              <a:spcAft>
                <a:spcPts val="1200"/>
              </a:spcAft>
              <a:buClr>
                <a:srgbClr val="4A66AC"/>
              </a:buClr>
              <a:buSzPct val="70000"/>
            </a:pPr>
            <a:endParaRPr lang="fr-CA" sz="1900" dirty="0"/>
          </a:p>
          <a:p>
            <a:pPr marL="800100" lvl="1" indent="-342900" algn="l">
              <a:spcAft>
                <a:spcPts val="1200"/>
              </a:spcAft>
              <a:buClr>
                <a:srgbClr val="4A66AC"/>
              </a:buClr>
              <a:buSzPct val="70000"/>
              <a:buFont typeface="Arial" panose="020B0604020202020204" pitchFamily="34" charset="0"/>
              <a:buChar char="•"/>
            </a:pPr>
            <a:r>
              <a:rPr lang="fr-CA" sz="2600" dirty="0"/>
              <a:t>Le point inférieur, point de dépistage, capture </a:t>
            </a:r>
            <a:r>
              <a:rPr lang="fr-CA" sz="2600" u="sng" dirty="0"/>
              <a:t>uniquement</a:t>
            </a:r>
            <a:r>
              <a:rPr lang="fr-CA" sz="2600" dirty="0"/>
              <a:t> les anticorps (</a:t>
            </a:r>
            <a:r>
              <a:rPr lang="fr-CA" sz="2600" dirty="0" err="1"/>
              <a:t>Ac</a:t>
            </a:r>
            <a:r>
              <a:rPr lang="fr-CA" sz="2600" dirty="0"/>
              <a:t>) au VIH-1 et au VIH-2</a:t>
            </a:r>
          </a:p>
          <a:p>
            <a:pPr>
              <a:spcAft>
                <a:spcPts val="1200"/>
              </a:spcAft>
              <a:buClr>
                <a:srgbClr val="4A66AC"/>
              </a:buClr>
            </a:pPr>
            <a:r>
              <a:rPr lang="fr-CA" sz="2600" dirty="0"/>
              <a:t>Après la capture, les anticorps sont colorés au moyen d’une teinture bleue (une couleur bleue apparaît aux endroits où des anticorps ont été capturés)</a:t>
            </a:r>
          </a:p>
          <a:p>
            <a:pPr marL="342900" indent="-342900">
              <a:spcAft>
                <a:spcPts val="1200"/>
              </a:spcAft>
              <a:buClr>
                <a:srgbClr val="4A66AC"/>
              </a:buClr>
              <a:buFont typeface="Wingdings" panose="05000000000000000000" pitchFamily="2" charset="2"/>
              <a:buChar char="v"/>
            </a:pPr>
            <a:endParaRPr lang="fr-CA" dirty="0"/>
          </a:p>
          <a:p>
            <a:pPr lvl="1">
              <a:spcAft>
                <a:spcPts val="1200"/>
              </a:spcAft>
              <a:buClr>
                <a:srgbClr val="4A66AC"/>
              </a:buClr>
            </a:pPr>
            <a:endParaRPr lang="fr-CA" dirty="0"/>
          </a:p>
          <a:p>
            <a:pPr>
              <a:spcAft>
                <a:spcPts val="1200"/>
              </a:spcAft>
              <a:buClr>
                <a:srgbClr val="4A66AC"/>
              </a:buClr>
            </a:pPr>
            <a:endParaRPr lang="fr-CA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1F07CA6-11C9-4856-829F-D588A37AF3C4}"/>
              </a:ext>
            </a:extLst>
          </p:cNvPr>
          <p:cNvSpPr/>
          <p:nvPr/>
        </p:nvSpPr>
        <p:spPr>
          <a:xfrm>
            <a:off x="5820946" y="3222729"/>
            <a:ext cx="418157" cy="40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079AB16-3238-4D54-874C-54652A6EC478}"/>
              </a:ext>
            </a:extLst>
          </p:cNvPr>
          <p:cNvSpPr/>
          <p:nvPr/>
        </p:nvSpPr>
        <p:spPr>
          <a:xfrm>
            <a:off x="5820945" y="4418757"/>
            <a:ext cx="418157" cy="40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1DFBF099-6A67-43BF-8CA7-50F2CDA3828E}"/>
              </a:ext>
            </a:extLst>
          </p:cNvPr>
          <p:cNvSpPr/>
          <p:nvPr/>
        </p:nvSpPr>
        <p:spPr>
          <a:xfrm>
            <a:off x="4754880" y="2251850"/>
            <a:ext cx="618978" cy="1677351"/>
          </a:xfrm>
          <a:prstGeom prst="rightBrace">
            <a:avLst>
              <a:gd name="adj1" fmla="val 8333"/>
              <a:gd name="adj2" fmla="val 71509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DA572BF1-F2D9-4413-9CCB-1039526E593A}"/>
              </a:ext>
            </a:extLst>
          </p:cNvPr>
          <p:cNvSpPr/>
          <p:nvPr/>
        </p:nvSpPr>
        <p:spPr>
          <a:xfrm>
            <a:off x="4751219" y="4434069"/>
            <a:ext cx="618978" cy="1530633"/>
          </a:xfrm>
          <a:prstGeom prst="rightBrace">
            <a:avLst>
              <a:gd name="adj1" fmla="val 8333"/>
              <a:gd name="adj2" fmla="val 13876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58BB9E3-6764-4C57-8153-2D1B1B6ACC0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392546" y="4828009"/>
            <a:ext cx="814329" cy="814329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43D2C18-F013-4C42-8055-AA8EDC75793D}"/>
              </a:ext>
            </a:extLst>
          </p:cNvPr>
          <p:cNvCxnSpPr/>
          <p:nvPr/>
        </p:nvCxnSpPr>
        <p:spPr>
          <a:xfrm flipH="1">
            <a:off x="1826409" y="5866213"/>
            <a:ext cx="282319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0EEA5734-E66C-40BC-A6F0-2BA69A36D48B}"/>
              </a:ext>
            </a:extLst>
          </p:cNvPr>
          <p:cNvSpPr/>
          <p:nvPr/>
        </p:nvSpPr>
        <p:spPr>
          <a:xfrm>
            <a:off x="1949427" y="5486396"/>
            <a:ext cx="444216" cy="379817"/>
          </a:xfrm>
          <a:prstGeom prst="triangle">
            <a:avLst/>
          </a:prstGeom>
          <a:solidFill>
            <a:srgbClr val="EC5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C3DA4CD8-AA14-45DE-B00A-A45A983A0583}"/>
              </a:ext>
            </a:extLst>
          </p:cNvPr>
          <p:cNvSpPr/>
          <p:nvPr/>
        </p:nvSpPr>
        <p:spPr>
          <a:xfrm>
            <a:off x="2565001" y="5469833"/>
            <a:ext cx="444216" cy="379817"/>
          </a:xfrm>
          <a:prstGeom prst="triangle">
            <a:avLst/>
          </a:prstGeom>
          <a:solidFill>
            <a:srgbClr val="E7941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22575AAD-717D-44AF-B208-9C4ED23BE78E}"/>
              </a:ext>
            </a:extLst>
          </p:cNvPr>
          <p:cNvSpPr/>
          <p:nvPr/>
        </p:nvSpPr>
        <p:spPr>
          <a:xfrm>
            <a:off x="3238004" y="5453260"/>
            <a:ext cx="444216" cy="379817"/>
          </a:xfrm>
          <a:prstGeom prst="triangle">
            <a:avLst/>
          </a:prstGeom>
          <a:solidFill>
            <a:srgbClr val="EC5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4B9E069B-DF5C-49F3-AB0F-46F7942D4C7E}"/>
              </a:ext>
            </a:extLst>
          </p:cNvPr>
          <p:cNvSpPr/>
          <p:nvPr/>
        </p:nvSpPr>
        <p:spPr>
          <a:xfrm>
            <a:off x="3949701" y="5453260"/>
            <a:ext cx="444216" cy="379817"/>
          </a:xfrm>
          <a:prstGeom prst="triangle">
            <a:avLst/>
          </a:prstGeom>
          <a:solidFill>
            <a:srgbClr val="E7941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D30E2A3-ABAF-446C-85E1-DD5098119FEC}"/>
              </a:ext>
            </a:extLst>
          </p:cNvPr>
          <p:cNvCxnSpPr/>
          <p:nvPr/>
        </p:nvCxnSpPr>
        <p:spPr>
          <a:xfrm flipH="1">
            <a:off x="1884109" y="3809069"/>
            <a:ext cx="282319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CDD6EB83-F201-438B-95CF-546CB7F7422A}"/>
              </a:ext>
            </a:extLst>
          </p:cNvPr>
          <p:cNvSpPr/>
          <p:nvPr/>
        </p:nvSpPr>
        <p:spPr>
          <a:xfrm>
            <a:off x="1958509" y="3429252"/>
            <a:ext cx="444216" cy="379817"/>
          </a:xfrm>
          <a:prstGeom prst="triangle">
            <a:avLst/>
          </a:prstGeom>
          <a:solidFill>
            <a:srgbClr val="70C04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4D6CB1CD-CC80-4E03-9CB4-16ECA27FD970}"/>
              </a:ext>
            </a:extLst>
          </p:cNvPr>
          <p:cNvSpPr/>
          <p:nvPr/>
        </p:nvSpPr>
        <p:spPr>
          <a:xfrm>
            <a:off x="2574083" y="3412689"/>
            <a:ext cx="444216" cy="379817"/>
          </a:xfrm>
          <a:prstGeom prst="triangle">
            <a:avLst/>
          </a:prstGeom>
          <a:solidFill>
            <a:srgbClr val="70C04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60A8C041-FCD5-437C-BC03-A2E13EB22994}"/>
              </a:ext>
            </a:extLst>
          </p:cNvPr>
          <p:cNvSpPr/>
          <p:nvPr/>
        </p:nvSpPr>
        <p:spPr>
          <a:xfrm>
            <a:off x="3247086" y="3396116"/>
            <a:ext cx="444216" cy="379817"/>
          </a:xfrm>
          <a:prstGeom prst="triangle">
            <a:avLst/>
          </a:prstGeom>
          <a:solidFill>
            <a:srgbClr val="70C04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148ECB5F-263F-4B79-9E03-EE4226071FC8}"/>
              </a:ext>
            </a:extLst>
          </p:cNvPr>
          <p:cNvSpPr/>
          <p:nvPr/>
        </p:nvSpPr>
        <p:spPr>
          <a:xfrm>
            <a:off x="3958783" y="3396116"/>
            <a:ext cx="444216" cy="379817"/>
          </a:xfrm>
          <a:prstGeom prst="triangle">
            <a:avLst/>
          </a:prstGeom>
          <a:solidFill>
            <a:srgbClr val="70C04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722015B9-4CE4-4B82-9E5A-C031EEE083D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69025" y="2752185"/>
            <a:ext cx="823184" cy="82318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C774B7C-8F2A-4A69-93B2-A1DCFBED4EA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399809" y="2793785"/>
            <a:ext cx="823184" cy="82318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2AEED66-D7C8-4F47-ABF3-46C9D68D0A5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072317" y="2746947"/>
            <a:ext cx="823184" cy="82318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2E026AC-A37A-4965-853C-441780D165B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769299" y="2746946"/>
            <a:ext cx="823184" cy="823184"/>
          </a:xfrm>
          <a:prstGeom prst="rect">
            <a:avLst/>
          </a:prstGeom>
        </p:spPr>
      </p:pic>
      <p:sp>
        <p:nvSpPr>
          <p:cNvPr id="40" name="Explosion: 8 Points 39">
            <a:extLst>
              <a:ext uri="{FF2B5EF4-FFF2-40B4-BE49-F238E27FC236}">
                <a16:creationId xmlns:a16="http://schemas.microsoft.com/office/drawing/2014/main" id="{4644CFB7-C103-4D18-9413-FBE67188F394}"/>
              </a:ext>
            </a:extLst>
          </p:cNvPr>
          <p:cNvSpPr/>
          <p:nvPr/>
        </p:nvSpPr>
        <p:spPr>
          <a:xfrm>
            <a:off x="2624897" y="4476898"/>
            <a:ext cx="327073" cy="393939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Explosion: 8 Points 41">
            <a:extLst>
              <a:ext uri="{FF2B5EF4-FFF2-40B4-BE49-F238E27FC236}">
                <a16:creationId xmlns:a16="http://schemas.microsoft.com/office/drawing/2014/main" id="{2B87C5BE-66ED-4FF7-A3A7-A9905372BFAA}"/>
              </a:ext>
            </a:extLst>
          </p:cNvPr>
          <p:cNvSpPr/>
          <p:nvPr/>
        </p:nvSpPr>
        <p:spPr>
          <a:xfrm>
            <a:off x="4342652" y="4521617"/>
            <a:ext cx="327073" cy="393939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Explosion: 8 Points 42">
            <a:extLst>
              <a:ext uri="{FF2B5EF4-FFF2-40B4-BE49-F238E27FC236}">
                <a16:creationId xmlns:a16="http://schemas.microsoft.com/office/drawing/2014/main" id="{2BA49A45-5B43-428A-B28F-060169DC972F}"/>
              </a:ext>
            </a:extLst>
          </p:cNvPr>
          <p:cNvSpPr/>
          <p:nvPr/>
        </p:nvSpPr>
        <p:spPr>
          <a:xfrm>
            <a:off x="2033736" y="2405991"/>
            <a:ext cx="327073" cy="393939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91898AB-8E26-4B6D-86AB-8ED6A06164C5}"/>
              </a:ext>
            </a:extLst>
          </p:cNvPr>
          <p:cNvSpPr txBox="1"/>
          <p:nvPr/>
        </p:nvSpPr>
        <p:spPr>
          <a:xfrm>
            <a:off x="0" y="5568910"/>
            <a:ext cx="20335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Zone de capture pour les </a:t>
            </a:r>
            <a:r>
              <a:rPr lang="fr-CA" dirty="0" err="1"/>
              <a:t>Ac</a:t>
            </a:r>
            <a:r>
              <a:rPr lang="fr-CA" dirty="0"/>
              <a:t> au </a:t>
            </a:r>
            <a:br>
              <a:rPr lang="fr-CA" dirty="0"/>
            </a:br>
            <a:r>
              <a:rPr lang="fr-CA" dirty="0"/>
              <a:t>VIH-1 et au VIH-2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004FBC7-930F-4519-936D-6D2AB01A32CC}"/>
              </a:ext>
            </a:extLst>
          </p:cNvPr>
          <p:cNvSpPr txBox="1"/>
          <p:nvPr/>
        </p:nvSpPr>
        <p:spPr>
          <a:xfrm>
            <a:off x="0" y="3495652"/>
            <a:ext cx="2165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Zone de capture sur</a:t>
            </a:r>
            <a:br>
              <a:rPr lang="fr-CA" dirty="0"/>
            </a:br>
            <a:r>
              <a:rPr lang="fr-CA" dirty="0"/>
              <a:t>la membrane</a:t>
            </a:r>
          </a:p>
        </p:txBody>
      </p:sp>
      <p:sp>
        <p:nvSpPr>
          <p:cNvPr id="46" name="Explosion: 8 Points 45">
            <a:extLst>
              <a:ext uri="{FF2B5EF4-FFF2-40B4-BE49-F238E27FC236}">
                <a16:creationId xmlns:a16="http://schemas.microsoft.com/office/drawing/2014/main" id="{369FE708-FC77-4299-B84E-23D3ABAB4751}"/>
              </a:ext>
            </a:extLst>
          </p:cNvPr>
          <p:cNvSpPr/>
          <p:nvPr/>
        </p:nvSpPr>
        <p:spPr>
          <a:xfrm>
            <a:off x="2636664" y="2404716"/>
            <a:ext cx="327073" cy="393939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Explosion: 8 Points 46">
            <a:extLst>
              <a:ext uri="{FF2B5EF4-FFF2-40B4-BE49-F238E27FC236}">
                <a16:creationId xmlns:a16="http://schemas.microsoft.com/office/drawing/2014/main" id="{DC7836A1-9454-48C3-BEBC-2637B42D28BE}"/>
              </a:ext>
            </a:extLst>
          </p:cNvPr>
          <p:cNvSpPr/>
          <p:nvPr/>
        </p:nvSpPr>
        <p:spPr>
          <a:xfrm>
            <a:off x="3296574" y="2358406"/>
            <a:ext cx="327073" cy="393939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Explosion: 8 Points 47">
            <a:extLst>
              <a:ext uri="{FF2B5EF4-FFF2-40B4-BE49-F238E27FC236}">
                <a16:creationId xmlns:a16="http://schemas.microsoft.com/office/drawing/2014/main" id="{52CDC6E2-858F-41F0-9D75-4C6F407111AE}"/>
              </a:ext>
            </a:extLst>
          </p:cNvPr>
          <p:cNvSpPr/>
          <p:nvPr/>
        </p:nvSpPr>
        <p:spPr>
          <a:xfrm>
            <a:off x="4051279" y="2378234"/>
            <a:ext cx="327073" cy="393939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C019E52D-F37B-4B90-8317-E9EFE1C40E2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188900" y="1128711"/>
            <a:ext cx="742252" cy="74225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BE8BD458-467E-47F8-BD43-6C8DAE45169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746131" y="1057270"/>
            <a:ext cx="814331" cy="814331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A091C527-D08C-4BB7-8902-F314D9E6BFC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060905" y="1085306"/>
            <a:ext cx="814329" cy="814329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C3A96FAD-255F-47DA-A610-CBD3761D52C6}"/>
              </a:ext>
            </a:extLst>
          </p:cNvPr>
          <p:cNvSpPr txBox="1"/>
          <p:nvPr/>
        </p:nvSpPr>
        <p:spPr>
          <a:xfrm>
            <a:off x="6740850" y="1189540"/>
            <a:ext cx="5451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>
                <a:solidFill>
                  <a:srgbClr val="70C041"/>
                </a:solidFill>
              </a:rPr>
              <a:t>Anticorps                                  </a:t>
            </a:r>
            <a:r>
              <a:rPr lang="fr-CA" sz="2000" b="1" dirty="0">
                <a:solidFill>
                  <a:srgbClr val="E79419"/>
                </a:solidFill>
              </a:rPr>
              <a:t>VIH-1                  </a:t>
            </a:r>
            <a:r>
              <a:rPr lang="fr-CA" sz="2000" b="1" dirty="0">
                <a:solidFill>
                  <a:srgbClr val="EC5D57"/>
                </a:solidFill>
              </a:rPr>
              <a:t>VIH-2</a:t>
            </a:r>
            <a:r>
              <a:rPr lang="fr-CA" sz="2000" b="1" dirty="0"/>
              <a:t> </a:t>
            </a:r>
            <a:endParaRPr lang="fr-CA" sz="2000" b="1" dirty="0">
              <a:solidFill>
                <a:srgbClr val="70C041"/>
              </a:solidFill>
            </a:endParaRPr>
          </a:p>
          <a:p>
            <a:r>
              <a:rPr lang="fr-CA" sz="2000" b="1" dirty="0">
                <a:solidFill>
                  <a:srgbClr val="70C041"/>
                </a:solidFill>
              </a:rPr>
              <a:t> ordinaires</a:t>
            </a:r>
            <a:endParaRPr lang="fr-CA" sz="2000" b="1" dirty="0">
              <a:solidFill>
                <a:srgbClr val="EC5D57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72CB22C-1C9D-425A-A289-2015F310C31B}"/>
              </a:ext>
            </a:extLst>
          </p:cNvPr>
          <p:cNvSpPr txBox="1"/>
          <p:nvPr/>
        </p:nvSpPr>
        <p:spPr>
          <a:xfrm>
            <a:off x="693431" y="2148192"/>
            <a:ext cx="2165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Colorant bleu du réactif 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0C1F195-4CA6-4700-AD75-18858BAE2982}"/>
              </a:ext>
            </a:extLst>
          </p:cNvPr>
          <p:cNvSpPr txBox="1"/>
          <p:nvPr/>
        </p:nvSpPr>
        <p:spPr>
          <a:xfrm>
            <a:off x="294292" y="4441618"/>
            <a:ext cx="1576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Colorant bleu du réactif 2</a:t>
            </a:r>
          </a:p>
        </p:txBody>
      </p:sp>
      <p:grpSp>
        <p:nvGrpSpPr>
          <p:cNvPr id="55" name="Group 54"/>
          <p:cNvGrpSpPr/>
          <p:nvPr/>
        </p:nvGrpSpPr>
        <p:grpSpPr>
          <a:xfrm rot="19332318">
            <a:off x="3786982" y="4716938"/>
            <a:ext cx="741224" cy="767908"/>
            <a:chOff x="3498506" y="1137232"/>
            <a:chExt cx="1494700" cy="1432497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676619">
              <a:off x="3498506" y="1482465"/>
              <a:ext cx="651834" cy="651834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8640" y="1520889"/>
              <a:ext cx="654699" cy="654699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1710" y="1682620"/>
              <a:ext cx="379445" cy="379445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834519">
              <a:off x="4341372" y="1494906"/>
              <a:ext cx="651834" cy="651834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333277">
              <a:off x="4176531" y="1917895"/>
              <a:ext cx="651834" cy="651834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8382" y="1137232"/>
              <a:ext cx="651834" cy="651834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921658">
              <a:off x="3650905" y="1914783"/>
              <a:ext cx="651834" cy="651834"/>
            </a:xfrm>
            <a:prstGeom prst="rect">
              <a:avLst/>
            </a:prstGeom>
          </p:spPr>
        </p:pic>
      </p:grpSp>
      <p:grpSp>
        <p:nvGrpSpPr>
          <p:cNvPr id="63" name="Group 62"/>
          <p:cNvGrpSpPr/>
          <p:nvPr/>
        </p:nvGrpSpPr>
        <p:grpSpPr>
          <a:xfrm>
            <a:off x="10432318" y="835271"/>
            <a:ext cx="609344" cy="618251"/>
            <a:chOff x="7125734" y="1593104"/>
            <a:chExt cx="2039753" cy="1983769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0216" y="2071396"/>
              <a:ext cx="999931" cy="999931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0609" y="2279781"/>
              <a:ext cx="651588" cy="650032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F17B28BE-4C60-458F-96C0-9B6FDC461D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847270">
              <a:off x="7380774" y="2750101"/>
              <a:ext cx="814331" cy="814331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F17B28BE-4C60-458F-96C0-9B6FDC461D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662052">
              <a:off x="8093010" y="2762542"/>
              <a:ext cx="814331" cy="814331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F17B28BE-4C60-458F-96C0-9B6FDC461D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093063">
              <a:off x="7125734" y="2075186"/>
              <a:ext cx="814331" cy="814331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F17B28BE-4C60-458F-96C0-9B6FDC461D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4668" y="1593104"/>
              <a:ext cx="814331" cy="814331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F17B28BE-4C60-458F-96C0-9B6FDC461D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899516">
              <a:off x="8351156" y="2134280"/>
              <a:ext cx="814331" cy="814331"/>
            </a:xfrm>
            <a:prstGeom prst="rect">
              <a:avLst/>
            </a:prstGeom>
          </p:spPr>
        </p:pic>
      </p:grpSp>
      <p:sp>
        <p:nvSpPr>
          <p:cNvPr id="71" name="Explosion: 8 Points 40">
            <a:extLst>
              <a:ext uri="{FF2B5EF4-FFF2-40B4-BE49-F238E27FC236}">
                <a16:creationId xmlns:a16="http://schemas.microsoft.com/office/drawing/2014/main" id="{EB51BFFD-1480-4FC6-998C-AE027413EAFB}"/>
              </a:ext>
            </a:extLst>
          </p:cNvPr>
          <p:cNvSpPr/>
          <p:nvPr/>
        </p:nvSpPr>
        <p:spPr>
          <a:xfrm>
            <a:off x="3707740" y="4462133"/>
            <a:ext cx="327073" cy="393939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" name="Group 71"/>
          <p:cNvGrpSpPr/>
          <p:nvPr/>
        </p:nvGrpSpPr>
        <p:grpSpPr>
          <a:xfrm>
            <a:off x="8510015" y="856488"/>
            <a:ext cx="741224" cy="767908"/>
            <a:chOff x="3498506" y="1137232"/>
            <a:chExt cx="1494700" cy="1432497"/>
          </a:xfrm>
        </p:grpSpPr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676619">
              <a:off x="3498506" y="1482465"/>
              <a:ext cx="651834" cy="651834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8640" y="1520889"/>
              <a:ext cx="654699" cy="654699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1710" y="1682620"/>
              <a:ext cx="379445" cy="379445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834519">
              <a:off x="4341372" y="1494906"/>
              <a:ext cx="651834" cy="651834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333277">
              <a:off x="4176531" y="1917895"/>
              <a:ext cx="651834" cy="651834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8382" y="1137232"/>
              <a:ext cx="651834" cy="651834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921658">
              <a:off x="3650905" y="1914783"/>
              <a:ext cx="651834" cy="651834"/>
            </a:xfrm>
            <a:prstGeom prst="rect">
              <a:avLst/>
            </a:prstGeom>
          </p:spPr>
        </p:pic>
      </p:grpSp>
      <p:pic>
        <p:nvPicPr>
          <p:cNvPr id="80" name="Picture 79">
            <a:extLst>
              <a:ext uri="{FF2B5EF4-FFF2-40B4-BE49-F238E27FC236}">
                <a16:creationId xmlns:a16="http://schemas.microsoft.com/office/drawing/2014/main" id="{BE8BD458-467E-47F8-BD43-6C8DAE45169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026282" y="4804208"/>
            <a:ext cx="814331" cy="814331"/>
          </a:xfrm>
          <a:prstGeom prst="rect">
            <a:avLst/>
          </a:prstGeom>
        </p:spPr>
      </p:pic>
      <p:sp>
        <p:nvSpPr>
          <p:cNvPr id="81" name="Explosion: 8 Points 47">
            <a:extLst>
              <a:ext uri="{FF2B5EF4-FFF2-40B4-BE49-F238E27FC236}">
                <a16:creationId xmlns:a16="http://schemas.microsoft.com/office/drawing/2014/main" id="{52CDC6E2-858F-41F0-9D75-4C6F407111AE}"/>
              </a:ext>
            </a:extLst>
          </p:cNvPr>
          <p:cNvSpPr/>
          <p:nvPr/>
        </p:nvSpPr>
        <p:spPr>
          <a:xfrm>
            <a:off x="2290796" y="4517088"/>
            <a:ext cx="327073" cy="393939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" name="Group 81"/>
          <p:cNvGrpSpPr/>
          <p:nvPr/>
        </p:nvGrpSpPr>
        <p:grpSpPr>
          <a:xfrm rot="19586629">
            <a:off x="1784110" y="4776797"/>
            <a:ext cx="757044" cy="752450"/>
            <a:chOff x="7125734" y="1593104"/>
            <a:chExt cx="2039753" cy="1983769"/>
          </a:xfrm>
        </p:grpSpPr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0216" y="2071396"/>
              <a:ext cx="999931" cy="999931"/>
            </a:xfrm>
            <a:prstGeom prst="rect">
              <a:avLst/>
            </a:prstGeom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0609" y="2279781"/>
              <a:ext cx="651588" cy="650032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F17B28BE-4C60-458F-96C0-9B6FDC461D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847270">
              <a:off x="7380774" y="2750101"/>
              <a:ext cx="814331" cy="814331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F17B28BE-4C60-458F-96C0-9B6FDC461D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662052">
              <a:off x="8093010" y="2762542"/>
              <a:ext cx="814331" cy="814331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F17B28BE-4C60-458F-96C0-9B6FDC461D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093063">
              <a:off x="7125734" y="2075186"/>
              <a:ext cx="814331" cy="814331"/>
            </a:xfrm>
            <a:prstGeom prst="rect">
              <a:avLst/>
            </a:prstGeom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F17B28BE-4C60-458F-96C0-9B6FDC461D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4668" y="1593104"/>
              <a:ext cx="814331" cy="814331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F17B28BE-4C60-458F-96C0-9B6FDC461D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899516">
              <a:off x="8351156" y="2134280"/>
              <a:ext cx="814331" cy="814331"/>
            </a:xfrm>
            <a:prstGeom prst="rect">
              <a:avLst/>
            </a:prstGeom>
          </p:spPr>
        </p:pic>
      </p:grpSp>
      <p:sp>
        <p:nvSpPr>
          <p:cNvPr id="90" name="Explosion: 8 Points 47">
            <a:extLst>
              <a:ext uri="{FF2B5EF4-FFF2-40B4-BE49-F238E27FC236}">
                <a16:creationId xmlns:a16="http://schemas.microsoft.com/office/drawing/2014/main" id="{52CDC6E2-858F-41F0-9D75-4C6F407111AE}"/>
              </a:ext>
            </a:extLst>
          </p:cNvPr>
          <p:cNvSpPr/>
          <p:nvPr/>
        </p:nvSpPr>
        <p:spPr>
          <a:xfrm>
            <a:off x="3257748" y="4475047"/>
            <a:ext cx="327073" cy="393939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Explosion: 8 Points 47">
            <a:extLst>
              <a:ext uri="{FF2B5EF4-FFF2-40B4-BE49-F238E27FC236}">
                <a16:creationId xmlns:a16="http://schemas.microsoft.com/office/drawing/2014/main" id="{52CDC6E2-858F-41F0-9D75-4C6F407111AE}"/>
              </a:ext>
            </a:extLst>
          </p:cNvPr>
          <p:cNvSpPr/>
          <p:nvPr/>
        </p:nvSpPr>
        <p:spPr>
          <a:xfrm>
            <a:off x="1770535" y="4480304"/>
            <a:ext cx="327073" cy="393939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Arrow: Pentagon 10">
            <a:extLst>
              <a:ext uri="{FF2B5EF4-FFF2-40B4-BE49-F238E27FC236}">
                <a16:creationId xmlns:a16="http://schemas.microsoft.com/office/drawing/2014/main" id="{DDC4150F-9C9B-C94C-98D1-D8E3BD2F6960}"/>
              </a:ext>
            </a:extLst>
          </p:cNvPr>
          <p:cNvSpPr/>
          <p:nvPr/>
        </p:nvSpPr>
        <p:spPr>
          <a:xfrm>
            <a:off x="214506" y="193548"/>
            <a:ext cx="5881494" cy="70236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11">
            <a:extLst>
              <a:ext uri="{FF2B5EF4-FFF2-40B4-BE49-F238E27FC236}">
                <a16:creationId xmlns:a16="http://schemas.microsoft.com/office/drawing/2014/main" id="{4043E342-6A4A-A145-B471-A62E6FA9E075}"/>
              </a:ext>
            </a:extLst>
          </p:cNvPr>
          <p:cNvSpPr txBox="1"/>
          <p:nvPr/>
        </p:nvSpPr>
        <p:spPr>
          <a:xfrm>
            <a:off x="214507" y="344676"/>
            <a:ext cx="5563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>
                <a:solidFill>
                  <a:schemeClr val="bg1"/>
                </a:solidFill>
              </a:rPr>
              <a:t>MODULE : Effectuer le test rapide INSTI pour le VIH</a:t>
            </a:r>
          </a:p>
        </p:txBody>
      </p:sp>
    </p:spTree>
    <p:extLst>
      <p:ext uri="{BB962C8B-B14F-4D97-AF65-F5344CB8AC3E}">
        <p14:creationId xmlns:p14="http://schemas.microsoft.com/office/powerpoint/2010/main" val="177955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2" grpId="0" animBg="1"/>
      <p:bldP spid="71" grpId="0" animBg="1"/>
      <p:bldP spid="81" grpId="0" animBg="1"/>
      <p:bldP spid="90" grpId="0" animBg="1"/>
      <p:bldP spid="9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267" y="2173290"/>
            <a:ext cx="2702620" cy="3256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314636-9D80-4715-BE49-B94F50E6C4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399" y="1221856"/>
            <a:ext cx="8567225" cy="1029994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  <a:buClr>
                <a:srgbClr val="4A66AC"/>
              </a:buClr>
            </a:pPr>
            <a:r>
              <a:rPr lang="fr-CA" dirty="0"/>
              <a:t>Commencer le test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65A299-7067-41F3-96D1-6126C68ADE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2405016"/>
            <a:ext cx="10044332" cy="4329426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  <a:buClr>
                <a:srgbClr val="4A66AC"/>
              </a:buClr>
            </a:pPr>
            <a:endParaRPr lang="en-CA" dirty="0"/>
          </a:p>
          <a:p>
            <a:pPr marL="342900" indent="-342900">
              <a:spcAft>
                <a:spcPts val="1800"/>
              </a:spcAft>
              <a:buClr>
                <a:srgbClr val="4A66AC"/>
              </a:buClr>
              <a:buFont typeface="Wingdings" panose="05000000000000000000" pitchFamily="2" charset="2"/>
              <a:buChar char="v"/>
            </a:pPr>
            <a:endParaRPr lang="en-CA" dirty="0"/>
          </a:p>
          <a:p>
            <a:pPr>
              <a:spcAft>
                <a:spcPts val="1800"/>
              </a:spcAft>
              <a:buClr>
                <a:srgbClr val="4A66AC"/>
              </a:buClr>
            </a:pPr>
            <a:endParaRPr lang="en-US" sz="2800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BF4BD5D1-4A3B-4489-8251-AAC7CF30A512}"/>
              </a:ext>
            </a:extLst>
          </p:cNvPr>
          <p:cNvSpPr txBox="1">
            <a:spLocks/>
          </p:cNvSpPr>
          <p:nvPr/>
        </p:nvSpPr>
        <p:spPr>
          <a:xfrm>
            <a:off x="4881490" y="2362847"/>
            <a:ext cx="7069718" cy="42510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Aft>
                <a:spcPts val="1200"/>
              </a:spcAft>
              <a:buClr>
                <a:srgbClr val="4A66AC"/>
              </a:buClr>
              <a:buSzPct val="120000"/>
              <a:buFont typeface="+mj-lt"/>
              <a:buAutoNum type="arabicPeriod"/>
            </a:pPr>
            <a:r>
              <a:rPr lang="fr-CA" dirty="0"/>
              <a:t>Après le counseling pré-test et l’obtention du consentement du client ou de la cliente au dépistage, indiquez que le temps est venu de commencer le test; lavez-vous les mains ou désinfectez-les</a:t>
            </a:r>
          </a:p>
          <a:p>
            <a:pPr marL="457200" indent="-457200">
              <a:spcAft>
                <a:spcPts val="1200"/>
              </a:spcAft>
              <a:buClr>
                <a:srgbClr val="4A66AC"/>
              </a:buClr>
              <a:buSzPct val="120000"/>
              <a:buFont typeface="+mj-lt"/>
              <a:buAutoNum type="arabicPeriod"/>
            </a:pPr>
            <a:r>
              <a:rPr lang="fr-CA" dirty="0"/>
              <a:t>Réunissez le matériel nécessaire; écrivez le nom ou de numéro du client dans le registre quotidien ainsi que le numéro de lot de la trousse et sa date d’expiration</a:t>
            </a:r>
          </a:p>
          <a:p>
            <a:pPr marL="457200" indent="-457200">
              <a:spcAft>
                <a:spcPts val="1200"/>
              </a:spcAft>
              <a:buClr>
                <a:srgbClr val="4A66AC"/>
              </a:buClr>
              <a:buSzPct val="120000"/>
              <a:buFont typeface="+mj-lt"/>
              <a:buAutoNum type="arabicPeriod"/>
            </a:pPr>
            <a:r>
              <a:rPr lang="fr-CA" dirty="0"/>
              <a:t>Placez le dispositif à membrane de façon à ce que l’onglet pour le nom soit au bas; une petite lettre C indique l’emplacement du point de contrôle, en-haut</a:t>
            </a:r>
          </a:p>
          <a:p>
            <a:pPr marL="457200" indent="-457200">
              <a:spcAft>
                <a:spcPts val="1200"/>
              </a:spcAft>
              <a:buClr>
                <a:srgbClr val="4A66AC"/>
              </a:buClr>
              <a:buSzPct val="120000"/>
              <a:buFont typeface="+mj-lt"/>
              <a:buAutoNum type="arabicPeriod"/>
            </a:pPr>
            <a:r>
              <a:rPr lang="fr-CA" dirty="0"/>
              <a:t>Demandez à la personne quelle main elle veut utiliser et commencez le prélèvement de sang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6448004-E1C5-48E3-A2B6-EBE5FC4E87F9}"/>
              </a:ext>
            </a:extLst>
          </p:cNvPr>
          <p:cNvCxnSpPr>
            <a:cxnSpLocks/>
          </p:cNvCxnSpPr>
          <p:nvPr/>
        </p:nvCxnSpPr>
        <p:spPr>
          <a:xfrm flipH="1" flipV="1">
            <a:off x="2423160" y="5120640"/>
            <a:ext cx="338330" cy="43891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CDB9FDA-9883-4A53-819F-B8F6383B9393}"/>
              </a:ext>
            </a:extLst>
          </p:cNvPr>
          <p:cNvSpPr txBox="1"/>
          <p:nvPr/>
        </p:nvSpPr>
        <p:spPr>
          <a:xfrm>
            <a:off x="1318508" y="5595216"/>
            <a:ext cx="33819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dirty="0">
                <a:solidFill>
                  <a:srgbClr val="4A66AC"/>
                </a:solidFill>
              </a:rPr>
              <a:t>Peut servir à écrire le nom ou le # d’identification du client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04213" y="1021977"/>
            <a:ext cx="4473387" cy="1323439"/>
          </a:xfrm>
          <a:prstGeom prst="rect">
            <a:avLst/>
          </a:prstGeom>
          <a:noFill/>
          <a:ln w="28575">
            <a:solidFill>
              <a:srgbClr val="4A66AC"/>
            </a:solidFill>
          </a:ln>
        </p:spPr>
        <p:txBody>
          <a:bodyPr wrap="square" rtlCol="0">
            <a:spAutoFit/>
          </a:bodyPr>
          <a:lstStyle/>
          <a:p>
            <a:r>
              <a:rPr lang="fr-CA" sz="2000" dirty="0"/>
              <a:t>Pour d’autres conseils, regardez une vidéo de la procédure de dépistage à</a:t>
            </a:r>
          </a:p>
          <a:p>
            <a:r>
              <a:rPr lang="fr-CA" sz="2000">
                <a:hlinkClick r:id="rId4"/>
              </a:rPr>
              <a:t>https://biolytical.com/support/education/?country=CA</a:t>
            </a:r>
            <a:r>
              <a:rPr lang="fr-CA" sz="2000"/>
              <a:t> </a:t>
            </a:r>
            <a:endParaRPr lang="fr-CA" sz="2000" dirty="0"/>
          </a:p>
        </p:txBody>
      </p:sp>
      <p:sp>
        <p:nvSpPr>
          <p:cNvPr id="14" name="Arrow: Pentagon 10">
            <a:extLst>
              <a:ext uri="{FF2B5EF4-FFF2-40B4-BE49-F238E27FC236}">
                <a16:creationId xmlns:a16="http://schemas.microsoft.com/office/drawing/2014/main" id="{80FFE0E8-1D36-CF49-B137-81D67D70A155}"/>
              </a:ext>
            </a:extLst>
          </p:cNvPr>
          <p:cNvSpPr/>
          <p:nvPr/>
        </p:nvSpPr>
        <p:spPr>
          <a:xfrm>
            <a:off x="214506" y="193548"/>
            <a:ext cx="5881494" cy="70236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1">
            <a:extLst>
              <a:ext uri="{FF2B5EF4-FFF2-40B4-BE49-F238E27FC236}">
                <a16:creationId xmlns:a16="http://schemas.microsoft.com/office/drawing/2014/main" id="{0380C03B-A989-3444-B9D8-8C70605210F5}"/>
              </a:ext>
            </a:extLst>
          </p:cNvPr>
          <p:cNvSpPr txBox="1"/>
          <p:nvPr/>
        </p:nvSpPr>
        <p:spPr>
          <a:xfrm>
            <a:off x="214507" y="344676"/>
            <a:ext cx="5563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>
                <a:solidFill>
                  <a:schemeClr val="bg1"/>
                </a:solidFill>
              </a:rPr>
              <a:t>MODULE : Effectuer le test rapide INSTI pour le VIH</a:t>
            </a:r>
          </a:p>
        </p:txBody>
      </p:sp>
    </p:spTree>
    <p:extLst>
      <p:ext uri="{BB962C8B-B14F-4D97-AF65-F5344CB8AC3E}">
        <p14:creationId xmlns:p14="http://schemas.microsoft.com/office/powerpoint/2010/main" val="2728207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14636-9D80-4715-BE49-B94F50E6C4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399" y="1221856"/>
            <a:ext cx="8567225" cy="1029994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  <a:buClr>
                <a:srgbClr val="4A66AC"/>
              </a:buClr>
            </a:pPr>
            <a:r>
              <a:rPr lang="fr-CA" dirty="0"/>
              <a:t>Le prélèvement de sang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65A299-7067-41F3-96D1-6126C68ADE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2405016"/>
            <a:ext cx="10044332" cy="4329426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  <a:buClr>
                <a:srgbClr val="4A66AC"/>
              </a:buClr>
            </a:pPr>
            <a:endParaRPr lang="en-CA" dirty="0"/>
          </a:p>
          <a:p>
            <a:pPr marL="342900" indent="-342900">
              <a:spcAft>
                <a:spcPts val="1800"/>
              </a:spcAft>
              <a:buClr>
                <a:srgbClr val="4A66AC"/>
              </a:buClr>
              <a:buFont typeface="Wingdings" panose="05000000000000000000" pitchFamily="2" charset="2"/>
              <a:buChar char="v"/>
            </a:pPr>
            <a:endParaRPr lang="en-CA" dirty="0"/>
          </a:p>
          <a:p>
            <a:pPr>
              <a:spcAft>
                <a:spcPts val="1800"/>
              </a:spcAft>
              <a:buClr>
                <a:srgbClr val="4A66AC"/>
              </a:buClr>
            </a:pPr>
            <a:endParaRPr lang="en-US" sz="2800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BF4BD5D1-4A3B-4489-8251-AAC7CF30A512}"/>
              </a:ext>
            </a:extLst>
          </p:cNvPr>
          <p:cNvSpPr txBox="1">
            <a:spLocks/>
          </p:cNvSpPr>
          <p:nvPr/>
        </p:nvSpPr>
        <p:spPr>
          <a:xfrm>
            <a:off x="4881490" y="2362847"/>
            <a:ext cx="6780626" cy="42510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Aft>
                <a:spcPts val="1200"/>
              </a:spcAft>
              <a:buClr>
                <a:srgbClr val="4A66AC"/>
              </a:buClr>
              <a:buSzPct val="120000"/>
              <a:buFont typeface="+mj-lt"/>
              <a:buAutoNum type="arabicPeriod"/>
            </a:pPr>
            <a:r>
              <a:rPr lang="fr-CA" dirty="0"/>
              <a:t>Choisissez le doigt où vous prélèverez du sang; massez-le pour l’échauffer et pour y stimuler la circulation sanguine</a:t>
            </a:r>
          </a:p>
          <a:p>
            <a:pPr marL="457200" indent="-457200">
              <a:spcAft>
                <a:spcPts val="1200"/>
              </a:spcAft>
              <a:buClr>
                <a:srgbClr val="4A66AC"/>
              </a:buClr>
              <a:buSzPct val="120000"/>
              <a:buFont typeface="+mj-lt"/>
              <a:buAutoNum type="arabicPeriod"/>
            </a:pPr>
            <a:r>
              <a:rPr lang="fr-CA" dirty="0"/>
              <a:t>Nettoyez en frottant avec de l’alcool</a:t>
            </a:r>
          </a:p>
          <a:p>
            <a:pPr marL="457200" indent="-457200">
              <a:spcAft>
                <a:spcPts val="1200"/>
              </a:spcAft>
              <a:buClr>
                <a:srgbClr val="4A66AC"/>
              </a:buClr>
              <a:buSzPct val="120000"/>
              <a:buFont typeface="+mj-lt"/>
              <a:buAutoNum type="arabicPeriod"/>
            </a:pPr>
            <a:r>
              <a:rPr lang="fr-CA" dirty="0"/>
              <a:t>Laissez l’alcool s’évaporer complètement</a:t>
            </a:r>
          </a:p>
          <a:p>
            <a:pPr marL="457200" indent="-457200">
              <a:spcAft>
                <a:spcPts val="1200"/>
              </a:spcAft>
              <a:buClr>
                <a:srgbClr val="4A66AC"/>
              </a:buClr>
              <a:buSzPct val="120000"/>
              <a:buFont typeface="+mj-lt"/>
              <a:buAutoNum type="arabicPeriod"/>
            </a:pPr>
            <a:r>
              <a:rPr lang="fr-CA" dirty="0"/>
              <a:t>Tenez fermement le doigt, sous la jointure supérieure</a:t>
            </a:r>
          </a:p>
          <a:p>
            <a:pPr marL="457200" indent="-457200">
              <a:spcAft>
                <a:spcPts val="1200"/>
              </a:spcAft>
              <a:buClr>
                <a:srgbClr val="4A66AC"/>
              </a:buClr>
              <a:buSzPct val="120000"/>
              <a:buFont typeface="+mj-lt"/>
              <a:buAutoNum type="arabicPeriod"/>
            </a:pPr>
            <a:r>
              <a:rPr lang="fr-CA" dirty="0"/>
              <a:t>Appliquez la lancette sur le côté du doigt choisi (comme illustré) – pas directement sur la pointe du doigt</a:t>
            </a:r>
          </a:p>
          <a:p>
            <a:pPr marL="457200" indent="-457200">
              <a:spcAft>
                <a:spcPts val="1200"/>
              </a:spcAft>
              <a:buClr>
                <a:srgbClr val="4A66AC"/>
              </a:buClr>
              <a:buSzPct val="120000"/>
              <a:buFont typeface="+mj-lt"/>
              <a:buAutoNum type="arabicPeriod"/>
            </a:pPr>
            <a:r>
              <a:rPr lang="fr-CA" dirty="0"/>
              <a:t>Relâchez le doigt et jetez la lancette dans le contenant à objet tranchants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F2B455D-E065-4545-A703-40C9D4CDC410}"/>
              </a:ext>
            </a:extLst>
          </p:cNvPr>
          <p:cNvGrpSpPr/>
          <p:nvPr/>
        </p:nvGrpSpPr>
        <p:grpSpPr>
          <a:xfrm>
            <a:off x="375174" y="2294019"/>
            <a:ext cx="4136976" cy="4136976"/>
            <a:chOff x="1105531" y="2319844"/>
            <a:chExt cx="4136976" cy="4136976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54FD9BE-AD4E-4603-9AFD-6D8020F1C473}"/>
                </a:ext>
              </a:extLst>
            </p:cNvPr>
            <p:cNvSpPr/>
            <p:nvPr/>
          </p:nvSpPr>
          <p:spPr>
            <a:xfrm>
              <a:off x="1825953" y="2700997"/>
              <a:ext cx="284201" cy="45016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124E08B-CBDE-4A0B-B270-6716BB79EDC0}"/>
                </a:ext>
              </a:extLst>
            </p:cNvPr>
            <p:cNvSpPr/>
            <p:nvPr/>
          </p:nvSpPr>
          <p:spPr>
            <a:xfrm>
              <a:off x="2173252" y="2543908"/>
              <a:ext cx="284201" cy="45016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BC8F545-A952-448F-A654-3A0D5D184D61}"/>
                </a:ext>
              </a:extLst>
            </p:cNvPr>
            <p:cNvSpPr/>
            <p:nvPr/>
          </p:nvSpPr>
          <p:spPr>
            <a:xfrm>
              <a:off x="2587920" y="2337022"/>
              <a:ext cx="284201" cy="45016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DB3FB48-B49B-4287-8EA3-0152A30C32C7}"/>
                </a:ext>
              </a:extLst>
            </p:cNvPr>
            <p:cNvSpPr/>
            <p:nvPr/>
          </p:nvSpPr>
          <p:spPr>
            <a:xfrm>
              <a:off x="2975248" y="2335072"/>
              <a:ext cx="284201" cy="45016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FA0D669-661A-4CFB-A9DC-92F4C74E76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5531" y="2319844"/>
              <a:ext cx="4136976" cy="4136976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007CCCA-3F1B-4B96-AF41-909441D297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33" y="4569729"/>
            <a:ext cx="1399126" cy="1439101"/>
          </a:xfrm>
          <a:prstGeom prst="rect">
            <a:avLst/>
          </a:prstGeom>
        </p:spPr>
      </p:pic>
      <p:sp>
        <p:nvSpPr>
          <p:cNvPr id="17" name="Arrow: Pentagon 10">
            <a:extLst>
              <a:ext uri="{FF2B5EF4-FFF2-40B4-BE49-F238E27FC236}">
                <a16:creationId xmlns:a16="http://schemas.microsoft.com/office/drawing/2014/main" id="{77A547F3-506F-3846-8712-76306C383DC6}"/>
              </a:ext>
            </a:extLst>
          </p:cNvPr>
          <p:cNvSpPr/>
          <p:nvPr/>
        </p:nvSpPr>
        <p:spPr>
          <a:xfrm>
            <a:off x="214506" y="193548"/>
            <a:ext cx="5881494" cy="70236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1">
            <a:extLst>
              <a:ext uri="{FF2B5EF4-FFF2-40B4-BE49-F238E27FC236}">
                <a16:creationId xmlns:a16="http://schemas.microsoft.com/office/drawing/2014/main" id="{65127E64-86BE-4A4D-9A6B-DB90B0D13444}"/>
              </a:ext>
            </a:extLst>
          </p:cNvPr>
          <p:cNvSpPr txBox="1"/>
          <p:nvPr/>
        </p:nvSpPr>
        <p:spPr>
          <a:xfrm>
            <a:off x="214507" y="344676"/>
            <a:ext cx="5563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>
                <a:solidFill>
                  <a:schemeClr val="bg1"/>
                </a:solidFill>
              </a:rPr>
              <a:t>MODULE : Effectuer le test rapide INSTI pour le VIH</a:t>
            </a:r>
          </a:p>
        </p:txBody>
      </p:sp>
    </p:spTree>
    <p:extLst>
      <p:ext uri="{BB962C8B-B14F-4D97-AF65-F5344CB8AC3E}">
        <p14:creationId xmlns:p14="http://schemas.microsoft.com/office/powerpoint/2010/main" val="15204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14636-9D80-4715-BE49-B94F50E6C4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399" y="1221856"/>
            <a:ext cx="8567225" cy="700994"/>
          </a:xfrm>
        </p:spPr>
        <p:txBody>
          <a:bodyPr>
            <a:normAutofit fontScale="90000"/>
          </a:bodyPr>
          <a:lstStyle/>
          <a:p>
            <a:pPr>
              <a:spcAft>
                <a:spcPts val="1800"/>
              </a:spcAft>
              <a:buClr>
                <a:srgbClr val="4A66AC"/>
              </a:buClr>
            </a:pPr>
            <a:r>
              <a:rPr lang="fr-CA" dirty="0"/>
              <a:t>Le prélèvement de sang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65A299-7067-41F3-96D1-6126C68ADE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2405016"/>
            <a:ext cx="10044332" cy="4329426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  <a:buClr>
                <a:srgbClr val="4A66AC"/>
              </a:buClr>
            </a:pPr>
            <a:endParaRPr lang="en-CA" dirty="0"/>
          </a:p>
          <a:p>
            <a:pPr marL="342900" indent="-342900">
              <a:spcAft>
                <a:spcPts val="1800"/>
              </a:spcAft>
              <a:buClr>
                <a:srgbClr val="4A66AC"/>
              </a:buClr>
              <a:buFont typeface="Wingdings" panose="05000000000000000000" pitchFamily="2" charset="2"/>
              <a:buChar char="v"/>
            </a:pPr>
            <a:endParaRPr lang="en-CA" dirty="0"/>
          </a:p>
          <a:p>
            <a:pPr>
              <a:spcAft>
                <a:spcPts val="1800"/>
              </a:spcAft>
              <a:buClr>
                <a:srgbClr val="4A66AC"/>
              </a:buClr>
            </a:pPr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665A0B-7E02-4CBF-A955-CA2F08D57F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89" y="2580243"/>
            <a:ext cx="4338263" cy="322971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C535E3D-B1F4-45A5-A3A1-55638AAA9C07}"/>
              </a:ext>
            </a:extLst>
          </p:cNvPr>
          <p:cNvSpPr/>
          <p:nvPr/>
        </p:nvSpPr>
        <p:spPr>
          <a:xfrm>
            <a:off x="5777948" y="1922850"/>
            <a:ext cx="6096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val="4A66AC"/>
              </a:buClr>
              <a:buFont typeface="+mj-lt"/>
              <a:buAutoNum type="arabicPeriod"/>
            </a:pPr>
            <a:r>
              <a:rPr lang="fr-CA" sz="2000" dirty="0"/>
              <a:t>Tenez la pipette horizontalement ou légèrement penchée vers le bas; placez le bout de la pipette sur la goutte de sang</a:t>
            </a:r>
          </a:p>
          <a:p>
            <a:pPr marL="457200" indent="-457200">
              <a:spcAft>
                <a:spcPts val="1200"/>
              </a:spcAft>
              <a:buClr>
                <a:srgbClr val="4A66AC"/>
              </a:buClr>
              <a:buFont typeface="+mj-lt"/>
              <a:buAutoNum type="arabicPeriod"/>
            </a:pPr>
            <a:r>
              <a:rPr lang="fr-CA" sz="2000" dirty="0"/>
              <a:t>Pressez légèrement le doigt</a:t>
            </a:r>
          </a:p>
          <a:p>
            <a:pPr marL="457200" indent="-457200">
              <a:spcAft>
                <a:spcPts val="1200"/>
              </a:spcAft>
              <a:buClr>
                <a:srgbClr val="4A66AC"/>
              </a:buClr>
              <a:buFont typeface="+mj-lt"/>
              <a:buAutoNum type="arabicPeriod"/>
            </a:pPr>
            <a:r>
              <a:rPr lang="fr-CA" sz="2000" dirty="0"/>
              <a:t>Laissez la pipette se remplir jusqu’au trait noir; ceci se fera automatiquement, par action capillaire</a:t>
            </a:r>
          </a:p>
          <a:p>
            <a:pPr marL="457200" indent="-457200">
              <a:spcAft>
                <a:spcPts val="1200"/>
              </a:spcAft>
              <a:buClr>
                <a:srgbClr val="4A66AC"/>
              </a:buClr>
              <a:buFont typeface="+mj-lt"/>
              <a:buAutoNum type="arabicPeriod"/>
            </a:pPr>
            <a:r>
              <a:rPr lang="fr-CA" sz="2000" dirty="0"/>
              <a:t>Pendant que vous prélevez le sang, n’appliquez pas de pression sur la pipette et ne bloquez pas le petit trou situé juste au-dessus du trait noir</a:t>
            </a:r>
          </a:p>
          <a:p>
            <a:pPr marL="457200" indent="-457200">
              <a:spcAft>
                <a:spcPts val="1200"/>
              </a:spcAft>
              <a:buClr>
                <a:srgbClr val="4A66AC"/>
              </a:buClr>
              <a:buFont typeface="+mj-lt"/>
              <a:buAutoNum type="arabicPeriod"/>
            </a:pPr>
            <a:r>
              <a:rPr lang="fr-CA" sz="2000" dirty="0"/>
              <a:t>Donnez à la personne une boule d’ouate ou une gaze, pour appuyer sur le point de la ponction; assurez-vous que la personne n’a pas de sensation d’évanouissement</a:t>
            </a:r>
          </a:p>
        </p:txBody>
      </p:sp>
      <p:sp>
        <p:nvSpPr>
          <p:cNvPr id="8" name="Arrow: Pentagon 10">
            <a:extLst>
              <a:ext uri="{FF2B5EF4-FFF2-40B4-BE49-F238E27FC236}">
                <a16:creationId xmlns:a16="http://schemas.microsoft.com/office/drawing/2014/main" id="{8E8CC2CB-2F17-D342-B1A8-F9C964E8471E}"/>
              </a:ext>
            </a:extLst>
          </p:cNvPr>
          <p:cNvSpPr/>
          <p:nvPr/>
        </p:nvSpPr>
        <p:spPr>
          <a:xfrm>
            <a:off x="214506" y="193548"/>
            <a:ext cx="5881494" cy="70236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7B762DEB-06A0-7547-946D-6974A9888290}"/>
              </a:ext>
            </a:extLst>
          </p:cNvPr>
          <p:cNvSpPr txBox="1"/>
          <p:nvPr/>
        </p:nvSpPr>
        <p:spPr>
          <a:xfrm>
            <a:off x="214507" y="344676"/>
            <a:ext cx="5563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>
                <a:solidFill>
                  <a:schemeClr val="bg1"/>
                </a:solidFill>
              </a:rPr>
              <a:t>MODULE : Effectuer le test rapide INSTI pour le VIH</a:t>
            </a:r>
          </a:p>
        </p:txBody>
      </p:sp>
    </p:spTree>
    <p:extLst>
      <p:ext uri="{BB962C8B-B14F-4D97-AF65-F5344CB8AC3E}">
        <p14:creationId xmlns:p14="http://schemas.microsoft.com/office/powerpoint/2010/main" val="4001088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5307</TotalTime>
  <Words>1976</Words>
  <Application>Microsoft Office PowerPoint</Application>
  <PresentationFormat>Widescreen</PresentationFormat>
  <Paragraphs>156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Comic Sans MS</vt:lpstr>
      <vt:lpstr>Wingdings</vt:lpstr>
      <vt:lpstr>Office Theme</vt:lpstr>
      <vt:lpstr>Custom Design</vt:lpstr>
      <vt:lpstr>À la fin de cette unité, vous serez en mesure de :</vt:lpstr>
      <vt:lpstr>Le test rapide du VIH INSTIMC</vt:lpstr>
      <vt:lpstr>Le dépistage rapide du VIH INSTIMC</vt:lpstr>
      <vt:lpstr>Éléments nécessaires pour le dépistage</vt:lpstr>
      <vt:lpstr>Contenu de la trousse de test</vt:lpstr>
      <vt:lpstr>Sommaire du fonctionnement</vt:lpstr>
      <vt:lpstr>Commencer le test</vt:lpstr>
      <vt:lpstr>Le prélèvement de sang</vt:lpstr>
      <vt:lpstr>Le prélèvement de sang</vt:lpstr>
      <vt:lpstr>Commencer le test</vt:lpstr>
      <vt:lpstr>Effectuer le test</vt:lpstr>
      <vt:lpstr>Lire le test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Lori Lyons</dc:creator>
  <cp:lastModifiedBy>Lori Lyons</cp:lastModifiedBy>
  <cp:revision>265</cp:revision>
  <dcterms:created xsi:type="dcterms:W3CDTF">2018-11-08T12:57:55Z</dcterms:created>
  <dcterms:modified xsi:type="dcterms:W3CDTF">2020-07-09T21:18:00Z</dcterms:modified>
</cp:coreProperties>
</file>